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9"/>
  </p:notesMasterIdLst>
  <p:sldIdLst>
    <p:sldId id="987" r:id="rId2"/>
    <p:sldId id="965" r:id="rId3"/>
    <p:sldId id="970" r:id="rId4"/>
    <p:sldId id="968" r:id="rId5"/>
    <p:sldId id="971" r:id="rId6"/>
    <p:sldId id="988" r:id="rId7"/>
    <p:sldId id="989" r:id="rId8"/>
    <p:sldId id="966" r:id="rId9"/>
    <p:sldId id="972" r:id="rId10"/>
    <p:sldId id="973" r:id="rId11"/>
    <p:sldId id="990" r:id="rId12"/>
    <p:sldId id="967" r:id="rId13"/>
    <p:sldId id="974" r:id="rId14"/>
    <p:sldId id="975" r:id="rId15"/>
    <p:sldId id="976" r:id="rId16"/>
    <p:sldId id="311" r:id="rId17"/>
    <p:sldId id="1003" r:id="rId18"/>
    <p:sldId id="991" r:id="rId19"/>
    <p:sldId id="256" r:id="rId20"/>
    <p:sldId id="992" r:id="rId21"/>
    <p:sldId id="993" r:id="rId22"/>
    <p:sldId id="994" r:id="rId23"/>
    <p:sldId id="995" r:id="rId24"/>
    <p:sldId id="273" r:id="rId25"/>
    <p:sldId id="996" r:id="rId26"/>
    <p:sldId id="997" r:id="rId27"/>
    <p:sldId id="998" r:id="rId28"/>
    <p:sldId id="279" r:id="rId29"/>
    <p:sldId id="281" r:id="rId30"/>
    <p:sldId id="1004" r:id="rId31"/>
    <p:sldId id="315" r:id="rId32"/>
    <p:sldId id="313" r:id="rId33"/>
    <p:sldId id="760" r:id="rId34"/>
    <p:sldId id="761" r:id="rId35"/>
    <p:sldId id="807" r:id="rId36"/>
    <p:sldId id="762" r:id="rId37"/>
    <p:sldId id="763" r:id="rId38"/>
    <p:sldId id="808" r:id="rId39"/>
    <p:sldId id="822" r:id="rId40"/>
    <p:sldId id="809" r:id="rId41"/>
    <p:sldId id="810" r:id="rId42"/>
    <p:sldId id="811" r:id="rId43"/>
    <p:sldId id="812" r:id="rId44"/>
    <p:sldId id="314" r:id="rId45"/>
    <p:sldId id="768" r:id="rId46"/>
    <p:sldId id="855" r:id="rId47"/>
    <p:sldId id="856" r:id="rId48"/>
    <p:sldId id="857" r:id="rId49"/>
    <p:sldId id="858" r:id="rId50"/>
    <p:sldId id="859" r:id="rId51"/>
    <p:sldId id="860" r:id="rId52"/>
    <p:sldId id="861" r:id="rId53"/>
    <p:sldId id="862" r:id="rId54"/>
    <p:sldId id="863" r:id="rId55"/>
    <p:sldId id="959" r:id="rId56"/>
    <p:sldId id="960" r:id="rId57"/>
    <p:sldId id="961" r:id="rId58"/>
    <p:sldId id="962" r:id="rId59"/>
    <p:sldId id="963" r:id="rId60"/>
    <p:sldId id="865" r:id="rId61"/>
    <p:sldId id="866" r:id="rId62"/>
    <p:sldId id="869" r:id="rId63"/>
    <p:sldId id="868" r:id="rId64"/>
    <p:sldId id="867" r:id="rId65"/>
    <p:sldId id="964" r:id="rId66"/>
    <p:sldId id="257" r:id="rId67"/>
    <p:sldId id="316" r:id="rId68"/>
    <p:sldId id="317" r:id="rId69"/>
    <p:sldId id="977" r:id="rId70"/>
    <p:sldId id="978" r:id="rId71"/>
    <p:sldId id="979" r:id="rId72"/>
    <p:sldId id="980" r:id="rId73"/>
    <p:sldId id="982" r:id="rId74"/>
    <p:sldId id="985" r:id="rId75"/>
    <p:sldId id="986" r:id="rId76"/>
    <p:sldId id="984" r:id="rId77"/>
    <p:sldId id="318" r:id="rId78"/>
    <p:sldId id="319" r:id="rId79"/>
    <p:sldId id="261" r:id="rId80"/>
    <p:sldId id="262" r:id="rId81"/>
    <p:sldId id="263" r:id="rId82"/>
    <p:sldId id="264" r:id="rId83"/>
    <p:sldId id="265" r:id="rId84"/>
    <p:sldId id="266" r:id="rId85"/>
    <p:sldId id="267" r:id="rId86"/>
    <p:sldId id="276" r:id="rId87"/>
    <p:sldId id="275" r:id="rId88"/>
    <p:sldId id="274" r:id="rId89"/>
    <p:sldId id="277" r:id="rId90"/>
    <p:sldId id="258" r:id="rId91"/>
    <p:sldId id="259" r:id="rId92"/>
    <p:sldId id="268" r:id="rId93"/>
    <p:sldId id="269" r:id="rId94"/>
    <p:sldId id="270" r:id="rId95"/>
    <p:sldId id="272" r:id="rId96"/>
    <p:sldId id="271" r:id="rId97"/>
    <p:sldId id="260"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465FB-2CB4-4C05-9AEC-23BE8D0E8068}" v="8" dt="2024-07-24T14:17:43.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056" autoAdjust="0"/>
  </p:normalViewPr>
  <p:slideViewPr>
    <p:cSldViewPr snapToGrid="0" snapToObjects="1">
      <p:cViewPr varScale="1">
        <p:scale>
          <a:sx n="102" d="100"/>
          <a:sy n="102" d="100"/>
        </p:scale>
        <p:origin x="9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g Ye" userId="11955cfe-926f-4637-a1db-b5f3c7e55ec8" providerId="ADAL" clId="{C8A465FB-2CB4-4C05-9AEC-23BE8D0E8068}"/>
    <pc:docChg chg="custSel addSld delSld modSld sldOrd">
      <pc:chgData name="Dong Ye" userId="11955cfe-926f-4637-a1db-b5f3c7e55ec8" providerId="ADAL" clId="{C8A465FB-2CB4-4C05-9AEC-23BE8D0E8068}" dt="2024-07-24T14:17:51.111" v="81" actId="20577"/>
      <pc:docMkLst>
        <pc:docMk/>
      </pc:docMkLst>
      <pc:sldChg chg="modSp add mod">
        <pc:chgData name="Dong Ye" userId="11955cfe-926f-4637-a1db-b5f3c7e55ec8" providerId="ADAL" clId="{C8A465FB-2CB4-4C05-9AEC-23BE8D0E8068}" dt="2024-07-24T14:15:05.610" v="59" actId="1076"/>
        <pc:sldMkLst>
          <pc:docMk/>
          <pc:sldMk cId="1175916835" sldId="273"/>
        </pc:sldMkLst>
        <pc:grpChg chg="mod">
          <ac:chgData name="Dong Ye" userId="11955cfe-926f-4637-a1db-b5f3c7e55ec8" providerId="ADAL" clId="{C8A465FB-2CB4-4C05-9AEC-23BE8D0E8068}" dt="2024-07-24T14:15:05.610" v="59" actId="1076"/>
          <ac:grpSpMkLst>
            <pc:docMk/>
            <pc:sldMk cId="1175916835" sldId="273"/>
            <ac:grpSpMk id="4" creationId="{FFA7DD03-D4F4-BC48-B916-6E47A35E709A}"/>
          </ac:grpSpMkLst>
        </pc:grpChg>
      </pc:sldChg>
      <pc:sldChg chg="add del setBg">
        <pc:chgData name="Dong Ye" userId="11955cfe-926f-4637-a1db-b5f3c7e55ec8" providerId="ADAL" clId="{C8A465FB-2CB4-4C05-9AEC-23BE8D0E8068}" dt="2024-07-24T14:16:44.016" v="65" actId="47"/>
        <pc:sldMkLst>
          <pc:docMk/>
          <pc:sldMk cId="1812565449" sldId="278"/>
        </pc:sldMkLst>
      </pc:sldChg>
      <pc:sldChg chg="add">
        <pc:chgData name="Dong Ye" userId="11955cfe-926f-4637-a1db-b5f3c7e55ec8" providerId="ADAL" clId="{C8A465FB-2CB4-4C05-9AEC-23BE8D0E8068}" dt="2024-07-24T14:06:09.221" v="45"/>
        <pc:sldMkLst>
          <pc:docMk/>
          <pc:sldMk cId="2723228470" sldId="279"/>
        </pc:sldMkLst>
      </pc:sldChg>
      <pc:sldChg chg="add del setBg">
        <pc:chgData name="Dong Ye" userId="11955cfe-926f-4637-a1db-b5f3c7e55ec8" providerId="ADAL" clId="{C8A465FB-2CB4-4C05-9AEC-23BE8D0E8068}" dt="2024-07-24T14:16:49.337" v="66" actId="47"/>
        <pc:sldMkLst>
          <pc:docMk/>
          <pc:sldMk cId="519175856" sldId="280"/>
        </pc:sldMkLst>
      </pc:sldChg>
      <pc:sldChg chg="add">
        <pc:chgData name="Dong Ye" userId="11955cfe-926f-4637-a1db-b5f3c7e55ec8" providerId="ADAL" clId="{C8A465FB-2CB4-4C05-9AEC-23BE8D0E8068}" dt="2024-07-24T14:06:09.221" v="45"/>
        <pc:sldMkLst>
          <pc:docMk/>
          <pc:sldMk cId="3713883451" sldId="281"/>
        </pc:sldMkLst>
      </pc:sldChg>
      <pc:sldChg chg="ord">
        <pc:chgData name="Dong Ye" userId="11955cfe-926f-4637-a1db-b5f3c7e55ec8" providerId="ADAL" clId="{C8A465FB-2CB4-4C05-9AEC-23BE8D0E8068}" dt="2024-07-24T14:05:37.952" v="44"/>
        <pc:sldMkLst>
          <pc:docMk/>
          <pc:sldMk cId="3851352387" sldId="311"/>
        </pc:sldMkLst>
      </pc:sldChg>
      <pc:sldChg chg="modSp mod">
        <pc:chgData name="Dong Ye" userId="11955cfe-926f-4637-a1db-b5f3c7e55ec8" providerId="ADAL" clId="{C8A465FB-2CB4-4C05-9AEC-23BE8D0E8068}" dt="2024-07-23T20:37:02.984" v="35" actId="20577"/>
        <pc:sldMkLst>
          <pc:docMk/>
          <pc:sldMk cId="328628497" sldId="987"/>
        </pc:sldMkLst>
        <pc:spChg chg="mod">
          <ac:chgData name="Dong Ye" userId="11955cfe-926f-4637-a1db-b5f3c7e55ec8" providerId="ADAL" clId="{C8A465FB-2CB4-4C05-9AEC-23BE8D0E8068}" dt="2024-07-23T20:37:02.984" v="35" actId="20577"/>
          <ac:spMkLst>
            <pc:docMk/>
            <pc:sldMk cId="328628497" sldId="987"/>
            <ac:spMk id="2" creationId="{44572671-4197-1F51-9B85-305DBC28C557}"/>
          </ac:spMkLst>
        </pc:spChg>
      </pc:sldChg>
      <pc:sldChg chg="del">
        <pc:chgData name="Dong Ye" userId="11955cfe-926f-4637-a1db-b5f3c7e55ec8" providerId="ADAL" clId="{C8A465FB-2CB4-4C05-9AEC-23BE8D0E8068}" dt="2024-07-23T20:37:20.231" v="36" actId="47"/>
        <pc:sldMkLst>
          <pc:docMk/>
          <pc:sldMk cId="915264848" sldId="988"/>
        </pc:sldMkLst>
      </pc:sldChg>
      <pc:sldChg chg="add">
        <pc:chgData name="Dong Ye" userId="11955cfe-926f-4637-a1db-b5f3c7e55ec8" providerId="ADAL" clId="{C8A465FB-2CB4-4C05-9AEC-23BE8D0E8068}" dt="2024-07-23T20:40:27.758" v="37"/>
        <pc:sldMkLst>
          <pc:docMk/>
          <pc:sldMk cId="3065686113" sldId="988"/>
        </pc:sldMkLst>
      </pc:sldChg>
      <pc:sldChg chg="modSp add mod">
        <pc:chgData name="Dong Ye" userId="11955cfe-926f-4637-a1db-b5f3c7e55ec8" providerId="ADAL" clId="{C8A465FB-2CB4-4C05-9AEC-23BE8D0E8068}" dt="2024-07-23T20:41:19.459" v="39" actId="27636"/>
        <pc:sldMkLst>
          <pc:docMk/>
          <pc:sldMk cId="1767808737" sldId="989"/>
        </pc:sldMkLst>
        <pc:spChg chg="mod">
          <ac:chgData name="Dong Ye" userId="11955cfe-926f-4637-a1db-b5f3c7e55ec8" providerId="ADAL" clId="{C8A465FB-2CB4-4C05-9AEC-23BE8D0E8068}" dt="2024-07-23T20:41:19.459" v="39" actId="27636"/>
          <ac:spMkLst>
            <pc:docMk/>
            <pc:sldMk cId="1767808737" sldId="989"/>
            <ac:spMk id="3" creationId="{1292BFCC-BBE0-8647-A73E-5C088F9E2865}"/>
          </ac:spMkLst>
        </pc:spChg>
      </pc:sldChg>
      <pc:sldChg chg="add">
        <pc:chgData name="Dong Ye" userId="11955cfe-926f-4637-a1db-b5f3c7e55ec8" providerId="ADAL" clId="{C8A465FB-2CB4-4C05-9AEC-23BE8D0E8068}" dt="2024-07-23T20:41:53.397" v="40"/>
        <pc:sldMkLst>
          <pc:docMk/>
          <pc:sldMk cId="1628509051" sldId="990"/>
        </pc:sldMkLst>
      </pc:sldChg>
      <pc:sldChg chg="addSp modSp add mod ord setBg setClrOvrMap">
        <pc:chgData name="Dong Ye" userId="11955cfe-926f-4637-a1db-b5f3c7e55ec8" providerId="ADAL" clId="{C8A465FB-2CB4-4C05-9AEC-23BE8D0E8068}" dt="2024-07-24T14:13:58.212" v="57" actId="26606"/>
        <pc:sldMkLst>
          <pc:docMk/>
          <pc:sldMk cId="4171320329" sldId="991"/>
        </pc:sldMkLst>
        <pc:spChg chg="mod">
          <ac:chgData name="Dong Ye" userId="11955cfe-926f-4637-a1db-b5f3c7e55ec8" providerId="ADAL" clId="{C8A465FB-2CB4-4C05-9AEC-23BE8D0E8068}" dt="2024-07-24T14:13:58.212" v="57" actId="26606"/>
          <ac:spMkLst>
            <pc:docMk/>
            <pc:sldMk cId="4171320329" sldId="991"/>
            <ac:spMk id="2" creationId="{A2EDBA67-7D49-EB4E-BAB8-9D1A6E051D8E}"/>
          </ac:spMkLst>
        </pc:spChg>
        <pc:spChg chg="mod">
          <ac:chgData name="Dong Ye" userId="11955cfe-926f-4637-a1db-b5f3c7e55ec8" providerId="ADAL" clId="{C8A465FB-2CB4-4C05-9AEC-23BE8D0E8068}" dt="2024-07-24T14:13:58.212" v="57" actId="26606"/>
          <ac:spMkLst>
            <pc:docMk/>
            <pc:sldMk cId="4171320329" sldId="991"/>
            <ac:spMk id="3" creationId="{1D1FD39A-FF08-CA4C-B93B-D8CA706B8DAA}"/>
          </ac:spMkLst>
        </pc:spChg>
        <pc:spChg chg="add">
          <ac:chgData name="Dong Ye" userId="11955cfe-926f-4637-a1db-b5f3c7e55ec8" providerId="ADAL" clId="{C8A465FB-2CB4-4C05-9AEC-23BE8D0E8068}" dt="2024-07-24T14:13:58.212" v="57" actId="26606"/>
          <ac:spMkLst>
            <pc:docMk/>
            <pc:sldMk cId="4171320329" sldId="991"/>
            <ac:spMk id="9" creationId="{C6870151-9189-4C3A-8379-EF3D95827A0A}"/>
          </ac:spMkLst>
        </pc:spChg>
        <pc:spChg chg="add">
          <ac:chgData name="Dong Ye" userId="11955cfe-926f-4637-a1db-b5f3c7e55ec8" providerId="ADAL" clId="{C8A465FB-2CB4-4C05-9AEC-23BE8D0E8068}" dt="2024-07-24T14:13:58.212" v="57" actId="26606"/>
          <ac:spMkLst>
            <pc:docMk/>
            <pc:sldMk cId="4171320329" sldId="991"/>
            <ac:spMk id="11" creationId="{123EA69C-102A-4DD0-9547-05DCD271D159}"/>
          </ac:spMkLst>
        </pc:spChg>
        <pc:spChg chg="add">
          <ac:chgData name="Dong Ye" userId="11955cfe-926f-4637-a1db-b5f3c7e55ec8" providerId="ADAL" clId="{C8A465FB-2CB4-4C05-9AEC-23BE8D0E8068}" dt="2024-07-24T14:13:58.212" v="57" actId="26606"/>
          <ac:spMkLst>
            <pc:docMk/>
            <pc:sldMk cId="4171320329" sldId="991"/>
            <ac:spMk id="13" creationId="{6A862265-5CA3-4C40-8582-7534C3B03C2A}"/>
          </ac:spMkLst>
        </pc:spChg>
        <pc:spChg chg="add">
          <ac:chgData name="Dong Ye" userId="11955cfe-926f-4637-a1db-b5f3c7e55ec8" providerId="ADAL" clId="{C8A465FB-2CB4-4C05-9AEC-23BE8D0E8068}" dt="2024-07-24T14:13:58.212" v="57" actId="26606"/>
          <ac:spMkLst>
            <pc:docMk/>
            <pc:sldMk cId="4171320329" sldId="991"/>
            <ac:spMk id="15" creationId="{600EF80B-0391-4082-9AF5-F15B091B4CE9}"/>
          </ac:spMkLst>
        </pc:spChg>
        <pc:spChg chg="add">
          <ac:chgData name="Dong Ye" userId="11955cfe-926f-4637-a1db-b5f3c7e55ec8" providerId="ADAL" clId="{C8A465FB-2CB4-4C05-9AEC-23BE8D0E8068}" dt="2024-07-24T14:13:58.212" v="57" actId="26606"/>
          <ac:spMkLst>
            <pc:docMk/>
            <pc:sldMk cId="4171320329" sldId="991"/>
            <ac:spMk id="19" creationId="{3FBF03E8-C602-4192-9C52-F84B29FDCC88}"/>
          </ac:spMkLst>
        </pc:spChg>
        <pc:picChg chg="add">
          <ac:chgData name="Dong Ye" userId="11955cfe-926f-4637-a1db-b5f3c7e55ec8" providerId="ADAL" clId="{C8A465FB-2CB4-4C05-9AEC-23BE8D0E8068}" dt="2024-07-24T14:13:58.212" v="57" actId="26606"/>
          <ac:picMkLst>
            <pc:docMk/>
            <pc:sldMk cId="4171320329" sldId="991"/>
            <ac:picMk id="5" creationId="{3158E9D0-E51E-DA84-31FD-6DE9F7B93AC8}"/>
          </ac:picMkLst>
        </pc:picChg>
        <pc:cxnChg chg="add">
          <ac:chgData name="Dong Ye" userId="11955cfe-926f-4637-a1db-b5f3c7e55ec8" providerId="ADAL" clId="{C8A465FB-2CB4-4C05-9AEC-23BE8D0E8068}" dt="2024-07-24T14:13:58.212" v="57" actId="26606"/>
          <ac:cxnSpMkLst>
            <pc:docMk/>
            <pc:sldMk cId="4171320329" sldId="991"/>
            <ac:cxnSpMk id="17" creationId="{D33AC32D-5F44-45F7-A0BD-7C11A86BED57}"/>
          </ac:cxnSpMkLst>
        </pc:cxnChg>
      </pc:sldChg>
      <pc:sldChg chg="add">
        <pc:chgData name="Dong Ye" userId="11955cfe-926f-4637-a1db-b5f3c7e55ec8" providerId="ADAL" clId="{C8A465FB-2CB4-4C05-9AEC-23BE8D0E8068}" dt="2024-07-24T14:06:09.221" v="45"/>
        <pc:sldMkLst>
          <pc:docMk/>
          <pc:sldMk cId="3076179563" sldId="992"/>
        </pc:sldMkLst>
      </pc:sldChg>
      <pc:sldChg chg="add">
        <pc:chgData name="Dong Ye" userId="11955cfe-926f-4637-a1db-b5f3c7e55ec8" providerId="ADAL" clId="{C8A465FB-2CB4-4C05-9AEC-23BE8D0E8068}" dt="2024-07-24T14:06:09.221" v="45"/>
        <pc:sldMkLst>
          <pc:docMk/>
          <pc:sldMk cId="3867077939" sldId="993"/>
        </pc:sldMkLst>
      </pc:sldChg>
      <pc:sldChg chg="addSp modSp add mod setBg">
        <pc:chgData name="Dong Ye" userId="11955cfe-926f-4637-a1db-b5f3c7e55ec8" providerId="ADAL" clId="{C8A465FB-2CB4-4C05-9AEC-23BE8D0E8068}" dt="2024-07-24T14:14:40.489" v="58" actId="26606"/>
        <pc:sldMkLst>
          <pc:docMk/>
          <pc:sldMk cId="0" sldId="994"/>
        </pc:sldMkLst>
        <pc:spChg chg="mod">
          <ac:chgData name="Dong Ye" userId="11955cfe-926f-4637-a1db-b5f3c7e55ec8" providerId="ADAL" clId="{C8A465FB-2CB4-4C05-9AEC-23BE8D0E8068}" dt="2024-07-24T14:14:40.489" v="58" actId="26606"/>
          <ac:spMkLst>
            <pc:docMk/>
            <pc:sldMk cId="0" sldId="994"/>
            <ac:spMk id="64" creationId="{00000000-0000-0000-0000-000000000000}"/>
          </ac:spMkLst>
        </pc:spChg>
        <pc:spChg chg="mod">
          <ac:chgData name="Dong Ye" userId="11955cfe-926f-4637-a1db-b5f3c7e55ec8" providerId="ADAL" clId="{C8A465FB-2CB4-4C05-9AEC-23BE8D0E8068}" dt="2024-07-24T14:14:40.489" v="58" actId="26606"/>
          <ac:spMkLst>
            <pc:docMk/>
            <pc:sldMk cId="0" sldId="994"/>
            <ac:spMk id="65" creationId="{00000000-0000-0000-0000-000000000000}"/>
          </ac:spMkLst>
        </pc:spChg>
        <pc:spChg chg="add">
          <ac:chgData name="Dong Ye" userId="11955cfe-926f-4637-a1db-b5f3c7e55ec8" providerId="ADAL" clId="{C8A465FB-2CB4-4C05-9AEC-23BE8D0E8068}" dt="2024-07-24T14:14:40.489" v="58" actId="26606"/>
          <ac:spMkLst>
            <pc:docMk/>
            <pc:sldMk cId="0" sldId="994"/>
            <ac:spMk id="71" creationId="{1CE580D1-F917-4567-AFB4-99AA9B52ADF0}"/>
          </ac:spMkLst>
        </pc:spChg>
        <pc:spChg chg="add">
          <ac:chgData name="Dong Ye" userId="11955cfe-926f-4637-a1db-b5f3c7e55ec8" providerId="ADAL" clId="{C8A465FB-2CB4-4C05-9AEC-23BE8D0E8068}" dt="2024-07-24T14:14:40.489" v="58" actId="26606"/>
          <ac:spMkLst>
            <pc:docMk/>
            <pc:sldMk cId="0" sldId="994"/>
            <ac:spMk id="79" creationId="{021A4066-B261-49FE-952E-A0FE3EE75CD2}"/>
          </ac:spMkLst>
        </pc:spChg>
        <pc:spChg chg="add">
          <ac:chgData name="Dong Ye" userId="11955cfe-926f-4637-a1db-b5f3c7e55ec8" providerId="ADAL" clId="{C8A465FB-2CB4-4C05-9AEC-23BE8D0E8068}" dt="2024-07-24T14:14:40.489" v="58" actId="26606"/>
          <ac:spMkLst>
            <pc:docMk/>
            <pc:sldMk cId="0" sldId="994"/>
            <ac:spMk id="83" creationId="{81958111-BC13-4D45-AB27-0C2C83F9BA64}"/>
          </ac:spMkLst>
        </pc:spChg>
        <pc:grpChg chg="add">
          <ac:chgData name="Dong Ye" userId="11955cfe-926f-4637-a1db-b5f3c7e55ec8" providerId="ADAL" clId="{C8A465FB-2CB4-4C05-9AEC-23BE8D0E8068}" dt="2024-07-24T14:14:40.489" v="58" actId="26606"/>
          <ac:grpSpMkLst>
            <pc:docMk/>
            <pc:sldMk cId="0" sldId="994"/>
            <ac:grpSpMk id="85" creationId="{82188758-E18A-4CE5-9D03-F4BF5D887C3F}"/>
          </ac:grpSpMkLst>
        </pc:grpChg>
        <pc:picChg chg="mod">
          <ac:chgData name="Dong Ye" userId="11955cfe-926f-4637-a1db-b5f3c7e55ec8" providerId="ADAL" clId="{C8A465FB-2CB4-4C05-9AEC-23BE8D0E8068}" dt="2024-07-24T14:14:40.489" v="58" actId="26606"/>
          <ac:picMkLst>
            <pc:docMk/>
            <pc:sldMk cId="0" sldId="994"/>
            <ac:picMk id="66" creationId="{00000000-0000-0000-0000-000000000000}"/>
          </ac:picMkLst>
        </pc:picChg>
        <pc:picChg chg="add">
          <ac:chgData name="Dong Ye" userId="11955cfe-926f-4637-a1db-b5f3c7e55ec8" providerId="ADAL" clId="{C8A465FB-2CB4-4C05-9AEC-23BE8D0E8068}" dt="2024-07-24T14:14:40.489" v="58" actId="26606"/>
          <ac:picMkLst>
            <pc:docMk/>
            <pc:sldMk cId="0" sldId="994"/>
            <ac:picMk id="73" creationId="{1F5620B8-A2D8-4568-B566-F0453A0D9167}"/>
          </ac:picMkLst>
        </pc:picChg>
        <pc:picChg chg="add">
          <ac:chgData name="Dong Ye" userId="11955cfe-926f-4637-a1db-b5f3c7e55ec8" providerId="ADAL" clId="{C8A465FB-2CB4-4C05-9AEC-23BE8D0E8068}" dt="2024-07-24T14:14:40.489" v="58" actId="26606"/>
          <ac:picMkLst>
            <pc:docMk/>
            <pc:sldMk cId="0" sldId="994"/>
            <ac:picMk id="89" creationId="{D42F4933-2ECF-4EE5-BCE4-F19E3CA609FE}"/>
          </ac:picMkLst>
        </pc:picChg>
        <pc:cxnChg chg="add">
          <ac:chgData name="Dong Ye" userId="11955cfe-926f-4637-a1db-b5f3c7e55ec8" providerId="ADAL" clId="{C8A465FB-2CB4-4C05-9AEC-23BE8D0E8068}" dt="2024-07-24T14:14:40.489" v="58" actId="26606"/>
          <ac:cxnSpMkLst>
            <pc:docMk/>
            <pc:sldMk cId="0" sldId="994"/>
            <ac:cxnSpMk id="75" creationId="{1C7D2BA4-4B7A-4596-8BCC-5CF715423894}"/>
          </ac:cxnSpMkLst>
        </pc:cxnChg>
        <pc:cxnChg chg="add">
          <ac:chgData name="Dong Ye" userId="11955cfe-926f-4637-a1db-b5f3c7e55ec8" providerId="ADAL" clId="{C8A465FB-2CB4-4C05-9AEC-23BE8D0E8068}" dt="2024-07-24T14:14:40.489" v="58" actId="26606"/>
          <ac:cxnSpMkLst>
            <pc:docMk/>
            <pc:sldMk cId="0" sldId="994"/>
            <ac:cxnSpMk id="77" creationId="{C9D4B225-18E9-4C5B-94D8-2ABE6D161E4A}"/>
          </ac:cxnSpMkLst>
        </pc:cxnChg>
        <pc:cxnChg chg="add">
          <ac:chgData name="Dong Ye" userId="11955cfe-926f-4637-a1db-b5f3c7e55ec8" providerId="ADAL" clId="{C8A465FB-2CB4-4C05-9AEC-23BE8D0E8068}" dt="2024-07-24T14:14:40.489" v="58" actId="26606"/>
          <ac:cxnSpMkLst>
            <pc:docMk/>
            <pc:sldMk cId="0" sldId="994"/>
            <ac:cxnSpMk id="81" creationId="{381B4579-E2EA-4BD7-94FF-0A0BEE135C6B}"/>
          </ac:cxnSpMkLst>
        </pc:cxnChg>
        <pc:cxnChg chg="add">
          <ac:chgData name="Dong Ye" userId="11955cfe-926f-4637-a1db-b5f3c7e55ec8" providerId="ADAL" clId="{C8A465FB-2CB4-4C05-9AEC-23BE8D0E8068}" dt="2024-07-24T14:14:40.489" v="58" actId="26606"/>
          <ac:cxnSpMkLst>
            <pc:docMk/>
            <pc:sldMk cId="0" sldId="994"/>
            <ac:cxnSpMk id="91" creationId="{C6FAC23C-014D-4AC5-AD1B-36F7D0E7EF32}"/>
          </ac:cxnSpMkLst>
        </pc:cxnChg>
      </pc:sldChg>
      <pc:sldChg chg="add">
        <pc:chgData name="Dong Ye" userId="11955cfe-926f-4637-a1db-b5f3c7e55ec8" providerId="ADAL" clId="{C8A465FB-2CB4-4C05-9AEC-23BE8D0E8068}" dt="2024-07-24T14:06:09.221" v="45"/>
        <pc:sldMkLst>
          <pc:docMk/>
          <pc:sldMk cId="0" sldId="995"/>
        </pc:sldMkLst>
      </pc:sldChg>
      <pc:sldChg chg="addSp modSp add mod setBg">
        <pc:chgData name="Dong Ye" userId="11955cfe-926f-4637-a1db-b5f3c7e55ec8" providerId="ADAL" clId="{C8A465FB-2CB4-4C05-9AEC-23BE8D0E8068}" dt="2024-07-24T14:15:21.524" v="60" actId="26606"/>
        <pc:sldMkLst>
          <pc:docMk/>
          <pc:sldMk cId="0" sldId="996"/>
        </pc:sldMkLst>
        <pc:spChg chg="mod">
          <ac:chgData name="Dong Ye" userId="11955cfe-926f-4637-a1db-b5f3c7e55ec8" providerId="ADAL" clId="{C8A465FB-2CB4-4C05-9AEC-23BE8D0E8068}" dt="2024-07-24T14:15:21.524" v="60" actId="26606"/>
          <ac:spMkLst>
            <pc:docMk/>
            <pc:sldMk cId="0" sldId="996"/>
            <ac:spMk id="139" creationId="{00000000-0000-0000-0000-000000000000}"/>
          </ac:spMkLst>
        </pc:spChg>
        <pc:spChg chg="mod">
          <ac:chgData name="Dong Ye" userId="11955cfe-926f-4637-a1db-b5f3c7e55ec8" providerId="ADAL" clId="{C8A465FB-2CB4-4C05-9AEC-23BE8D0E8068}" dt="2024-07-24T14:15:21.524" v="60" actId="26606"/>
          <ac:spMkLst>
            <pc:docMk/>
            <pc:sldMk cId="0" sldId="996"/>
            <ac:spMk id="140" creationId="{00000000-0000-0000-0000-000000000000}"/>
          </ac:spMkLst>
        </pc:spChg>
        <pc:spChg chg="add">
          <ac:chgData name="Dong Ye" userId="11955cfe-926f-4637-a1db-b5f3c7e55ec8" providerId="ADAL" clId="{C8A465FB-2CB4-4C05-9AEC-23BE8D0E8068}" dt="2024-07-24T14:15:21.524" v="60" actId="26606"/>
          <ac:spMkLst>
            <pc:docMk/>
            <pc:sldMk cId="0" sldId="996"/>
            <ac:spMk id="146" creationId="{0CABCAE3-64FC-4149-819F-2C1812824154}"/>
          </ac:spMkLst>
        </pc:spChg>
        <pc:spChg chg="add">
          <ac:chgData name="Dong Ye" userId="11955cfe-926f-4637-a1db-b5f3c7e55ec8" providerId="ADAL" clId="{C8A465FB-2CB4-4C05-9AEC-23BE8D0E8068}" dt="2024-07-24T14:15:21.524" v="60" actId="26606"/>
          <ac:spMkLst>
            <pc:docMk/>
            <pc:sldMk cId="0" sldId="996"/>
            <ac:spMk id="154" creationId="{35C3D674-3D59-4E93-80CA-0C0A9095E816}"/>
          </ac:spMkLst>
        </pc:spChg>
        <pc:spChg chg="add">
          <ac:chgData name="Dong Ye" userId="11955cfe-926f-4637-a1db-b5f3c7e55ec8" providerId="ADAL" clId="{C8A465FB-2CB4-4C05-9AEC-23BE8D0E8068}" dt="2024-07-24T14:15:21.524" v="60" actId="26606"/>
          <ac:spMkLst>
            <pc:docMk/>
            <pc:sldMk cId="0" sldId="996"/>
            <ac:spMk id="158" creationId="{EF2A81E1-BCBE-426B-8C09-33274E69409D}"/>
          </ac:spMkLst>
        </pc:spChg>
        <pc:picChg chg="mod">
          <ac:chgData name="Dong Ye" userId="11955cfe-926f-4637-a1db-b5f3c7e55ec8" providerId="ADAL" clId="{C8A465FB-2CB4-4C05-9AEC-23BE8D0E8068}" dt="2024-07-24T14:15:21.524" v="60" actId="26606"/>
          <ac:picMkLst>
            <pc:docMk/>
            <pc:sldMk cId="0" sldId="996"/>
            <ac:picMk id="141" creationId="{00000000-0000-0000-0000-000000000000}"/>
          </ac:picMkLst>
        </pc:picChg>
        <pc:picChg chg="add">
          <ac:chgData name="Dong Ye" userId="11955cfe-926f-4637-a1db-b5f3c7e55ec8" providerId="ADAL" clId="{C8A465FB-2CB4-4C05-9AEC-23BE8D0E8068}" dt="2024-07-24T14:15:21.524" v="60" actId="26606"/>
          <ac:picMkLst>
            <pc:docMk/>
            <pc:sldMk cId="0" sldId="996"/>
            <ac:picMk id="148" creationId="{012FDCFE-9AD2-4D8A-8CBF-B3AA37EBF6DD}"/>
          </ac:picMkLst>
        </pc:picChg>
        <pc:picChg chg="add">
          <ac:chgData name="Dong Ye" userId="11955cfe-926f-4637-a1db-b5f3c7e55ec8" providerId="ADAL" clId="{C8A465FB-2CB4-4C05-9AEC-23BE8D0E8068}" dt="2024-07-24T14:15:21.524" v="60" actId="26606"/>
          <ac:picMkLst>
            <pc:docMk/>
            <pc:sldMk cId="0" sldId="996"/>
            <ac:picMk id="160" creationId="{39D1DDD4-5BB3-45BA-B9B3-06B62299AD79}"/>
          </ac:picMkLst>
        </pc:picChg>
        <pc:cxnChg chg="add">
          <ac:chgData name="Dong Ye" userId="11955cfe-926f-4637-a1db-b5f3c7e55ec8" providerId="ADAL" clId="{C8A465FB-2CB4-4C05-9AEC-23BE8D0E8068}" dt="2024-07-24T14:15:21.524" v="60" actId="26606"/>
          <ac:cxnSpMkLst>
            <pc:docMk/>
            <pc:sldMk cId="0" sldId="996"/>
            <ac:cxnSpMk id="150" creationId="{FBD463FC-4CA8-4FF4-85A3-AF9F4B98D210}"/>
          </ac:cxnSpMkLst>
        </pc:cxnChg>
        <pc:cxnChg chg="add">
          <ac:chgData name="Dong Ye" userId="11955cfe-926f-4637-a1db-b5f3c7e55ec8" providerId="ADAL" clId="{C8A465FB-2CB4-4C05-9AEC-23BE8D0E8068}" dt="2024-07-24T14:15:21.524" v="60" actId="26606"/>
          <ac:cxnSpMkLst>
            <pc:docMk/>
            <pc:sldMk cId="0" sldId="996"/>
            <ac:cxnSpMk id="152" creationId="{A56012FD-74A8-4C91-B318-435CF2B71927}"/>
          </ac:cxnSpMkLst>
        </pc:cxnChg>
        <pc:cxnChg chg="add">
          <ac:chgData name="Dong Ye" userId="11955cfe-926f-4637-a1db-b5f3c7e55ec8" providerId="ADAL" clId="{C8A465FB-2CB4-4C05-9AEC-23BE8D0E8068}" dt="2024-07-24T14:15:21.524" v="60" actId="26606"/>
          <ac:cxnSpMkLst>
            <pc:docMk/>
            <pc:sldMk cId="0" sldId="996"/>
            <ac:cxnSpMk id="156" creationId="{C884B8F8-FDC9-498B-9960-5D7260AFCB03}"/>
          </ac:cxnSpMkLst>
        </pc:cxnChg>
        <pc:cxnChg chg="add">
          <ac:chgData name="Dong Ye" userId="11955cfe-926f-4637-a1db-b5f3c7e55ec8" providerId="ADAL" clId="{C8A465FB-2CB4-4C05-9AEC-23BE8D0E8068}" dt="2024-07-24T14:15:21.524" v="60" actId="26606"/>
          <ac:cxnSpMkLst>
            <pc:docMk/>
            <pc:sldMk cId="0" sldId="996"/>
            <ac:cxnSpMk id="162" creationId="{A24DAE64-2302-42EA-8239-F2F0775CA5AD}"/>
          </ac:cxnSpMkLst>
        </pc:cxnChg>
      </pc:sldChg>
      <pc:sldChg chg="add">
        <pc:chgData name="Dong Ye" userId="11955cfe-926f-4637-a1db-b5f3c7e55ec8" providerId="ADAL" clId="{C8A465FB-2CB4-4C05-9AEC-23BE8D0E8068}" dt="2024-07-24T14:06:09.221" v="45"/>
        <pc:sldMkLst>
          <pc:docMk/>
          <pc:sldMk cId="0" sldId="997"/>
        </pc:sldMkLst>
      </pc:sldChg>
      <pc:sldChg chg="add">
        <pc:chgData name="Dong Ye" userId="11955cfe-926f-4637-a1db-b5f3c7e55ec8" providerId="ADAL" clId="{C8A465FB-2CB4-4C05-9AEC-23BE8D0E8068}" dt="2024-07-24T14:06:09.221" v="45"/>
        <pc:sldMkLst>
          <pc:docMk/>
          <pc:sldMk cId="372303413" sldId="998"/>
        </pc:sldMkLst>
      </pc:sldChg>
      <pc:sldChg chg="add del">
        <pc:chgData name="Dong Ye" userId="11955cfe-926f-4637-a1db-b5f3c7e55ec8" providerId="ADAL" clId="{C8A465FB-2CB4-4C05-9AEC-23BE8D0E8068}" dt="2024-07-24T14:16:00.734" v="61" actId="47"/>
        <pc:sldMkLst>
          <pc:docMk/>
          <pc:sldMk cId="2081442222" sldId="999"/>
        </pc:sldMkLst>
      </pc:sldChg>
      <pc:sldChg chg="add del setBg">
        <pc:chgData name="Dong Ye" userId="11955cfe-926f-4637-a1db-b5f3c7e55ec8" providerId="ADAL" clId="{C8A465FB-2CB4-4C05-9AEC-23BE8D0E8068}" dt="2024-07-24T14:16:02.415" v="62" actId="47"/>
        <pc:sldMkLst>
          <pc:docMk/>
          <pc:sldMk cId="3375377346" sldId="1000"/>
        </pc:sldMkLst>
      </pc:sldChg>
      <pc:sldChg chg="add del">
        <pc:chgData name="Dong Ye" userId="11955cfe-926f-4637-a1db-b5f3c7e55ec8" providerId="ADAL" clId="{C8A465FB-2CB4-4C05-9AEC-23BE8D0E8068}" dt="2024-07-24T14:16:04.621" v="63" actId="47"/>
        <pc:sldMkLst>
          <pc:docMk/>
          <pc:sldMk cId="0" sldId="1001"/>
        </pc:sldMkLst>
      </pc:sldChg>
      <pc:sldChg chg="add del setBg">
        <pc:chgData name="Dong Ye" userId="11955cfe-926f-4637-a1db-b5f3c7e55ec8" providerId="ADAL" clId="{C8A465FB-2CB4-4C05-9AEC-23BE8D0E8068}" dt="2024-07-24T14:16:42.683" v="64" actId="47"/>
        <pc:sldMkLst>
          <pc:docMk/>
          <pc:sldMk cId="869783968" sldId="1002"/>
        </pc:sldMkLst>
      </pc:sldChg>
      <pc:sldChg chg="addSp delSp modSp new mod setBg">
        <pc:chgData name="Dong Ye" userId="11955cfe-926f-4637-a1db-b5f3c7e55ec8" providerId="ADAL" clId="{C8A465FB-2CB4-4C05-9AEC-23BE8D0E8068}" dt="2024-07-24T14:13:38.734" v="56" actId="26606"/>
        <pc:sldMkLst>
          <pc:docMk/>
          <pc:sldMk cId="1562236290" sldId="1003"/>
        </pc:sldMkLst>
        <pc:picChg chg="add del mod">
          <ac:chgData name="Dong Ye" userId="11955cfe-926f-4637-a1db-b5f3c7e55ec8" providerId="ADAL" clId="{C8A465FB-2CB4-4C05-9AEC-23BE8D0E8068}" dt="2024-07-24T14:13:19.050" v="54" actId="478"/>
          <ac:picMkLst>
            <pc:docMk/>
            <pc:sldMk cId="1562236290" sldId="1003"/>
            <ac:picMk id="2" creationId="{0A797A3B-4BEC-3AA8-F369-3B001AF4C5F5}"/>
          </ac:picMkLst>
        </pc:picChg>
        <pc:picChg chg="add mod">
          <ac:chgData name="Dong Ye" userId="11955cfe-926f-4637-a1db-b5f3c7e55ec8" providerId="ADAL" clId="{C8A465FB-2CB4-4C05-9AEC-23BE8D0E8068}" dt="2024-07-24T14:13:38.734" v="56" actId="26606"/>
          <ac:picMkLst>
            <pc:docMk/>
            <pc:sldMk cId="1562236290" sldId="1003"/>
            <ac:picMk id="3" creationId="{AAC53C49-006B-37F8-9234-9B09BAA7896C}"/>
          </ac:picMkLst>
        </pc:picChg>
      </pc:sldChg>
      <pc:sldChg chg="modSp add mod">
        <pc:chgData name="Dong Ye" userId="11955cfe-926f-4637-a1db-b5f3c7e55ec8" providerId="ADAL" clId="{C8A465FB-2CB4-4C05-9AEC-23BE8D0E8068}" dt="2024-07-24T14:17:51.111" v="81" actId="20577"/>
        <pc:sldMkLst>
          <pc:docMk/>
          <pc:sldMk cId="2339166050" sldId="1004"/>
        </pc:sldMkLst>
        <pc:spChg chg="mod">
          <ac:chgData name="Dong Ye" userId="11955cfe-926f-4637-a1db-b5f3c7e55ec8" providerId="ADAL" clId="{C8A465FB-2CB4-4C05-9AEC-23BE8D0E8068}" dt="2024-07-24T14:17:51.111" v="81" actId="20577"/>
          <ac:spMkLst>
            <pc:docMk/>
            <pc:sldMk cId="2339166050" sldId="1004"/>
            <ac:spMk id="2" creationId="{786C86F8-E267-0D46-B219-0ADCF4337B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0E848-D50B-4A3B-815E-E83BA0422198}" type="datetimeFigureOut">
              <a:rPr lang="en-CA" smtClean="0"/>
              <a:t>2024-07-23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51B6A-B124-456C-86B9-81FAFE2DDA58}" type="slidenum">
              <a:rPr lang="en-CA" smtClean="0"/>
              <a:t>‹#›</a:t>
            </a:fld>
            <a:endParaRPr lang="en-CA"/>
          </a:p>
        </p:txBody>
      </p:sp>
    </p:spTree>
    <p:extLst>
      <p:ext uri="{BB962C8B-B14F-4D97-AF65-F5344CB8AC3E}">
        <p14:creationId xmlns:p14="http://schemas.microsoft.com/office/powerpoint/2010/main" val="419672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livescience.com/29365-human-brai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Poll Title: Do not modify the notes in this section to avoid tampering with the Poll Everywhere activity.
More info at polleverywhere.com/support
Applications of machine learning are all around us。
https://www.polleverywhere.com/multiple_choice_polls/fTjaDxASEGPtZ5fxH6k7o?state=opened&amp;flow=Default&amp;onscreen=persist</a:t>
            </a:r>
            <a:endParaRPr lang="en-CA" dirty="0"/>
          </a:p>
        </p:txBody>
      </p:sp>
      <p:sp>
        <p:nvSpPr>
          <p:cNvPr id="4" name="Slide Number Placeholder 3"/>
          <p:cNvSpPr>
            <a:spLocks noGrp="1"/>
          </p:cNvSpPr>
          <p:nvPr>
            <p:ph type="sldNum" sz="quarter" idx="5"/>
          </p:nvPr>
        </p:nvSpPr>
        <p:spPr/>
        <p:txBody>
          <a:bodyPr/>
          <a:lstStyle/>
          <a:p>
            <a:fld id="{8F251B6A-B124-456C-86B9-81FAFE2DDA58}" type="slidenum">
              <a:rPr lang="en-CA" smtClean="0"/>
              <a:t>2</a:t>
            </a:fld>
            <a:endParaRPr lang="en-CA"/>
          </a:p>
        </p:txBody>
      </p:sp>
      <p:sp>
        <p:nvSpPr>
          <p:cNvPr id="5" name="TextBox 4">
            <a:extLst>
              <a:ext uri="{FF2B5EF4-FFF2-40B4-BE49-F238E27FC236}">
                <a16:creationId xmlns:a16="http://schemas.microsoft.com/office/drawing/2014/main" id="{5845F10A-FCBC-F3C7-92BF-A256B10D02BD}"/>
              </a:ext>
            </a:extLst>
          </p:cNvPr>
          <p:cNvSpPr txBox="1"/>
          <p:nvPr/>
        </p:nvSpPr>
        <p:spPr>
          <a:xfrm>
            <a:off x="0" y="0"/>
            <a:ext cx="3810000" cy="1270000"/>
          </a:xfrm>
          <a:prstGeom prst="rect">
            <a:avLst/>
          </a:prstGeom>
          <a:noFill/>
        </p:spPr>
        <p:txBody>
          <a:bodyPr vert="horz" rtlCol="0">
            <a:spAutoFit/>
          </a:bodyPr>
          <a:lstStyle/>
          <a:p>
            <a:endParaRPr lang="en-CA"/>
          </a:p>
        </p:txBody>
      </p:sp>
    </p:spTree>
    <p:extLst>
      <p:ext uri="{BB962C8B-B14F-4D97-AF65-F5344CB8AC3E}">
        <p14:creationId xmlns:p14="http://schemas.microsoft.com/office/powerpoint/2010/main" val="158357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fa332d67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fa332d67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2258ABD3-A914-89C1-120E-F73F1E9660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D5CE15-70FD-453A-84B1-8688D87503A1}" type="slidenum">
              <a:rPr lang="en-US" altLang="en-US" sz="1300"/>
              <a:pPr>
                <a:spcBef>
                  <a:spcPct val="0"/>
                </a:spcBef>
              </a:pPr>
              <a:t>36</a:t>
            </a:fld>
            <a:endParaRPr lang="en-US" altLang="en-US" sz="1300"/>
          </a:p>
        </p:txBody>
      </p:sp>
      <p:sp>
        <p:nvSpPr>
          <p:cNvPr id="11267" name="Rectangle 2">
            <a:extLst>
              <a:ext uri="{FF2B5EF4-FFF2-40B4-BE49-F238E27FC236}">
                <a16:creationId xmlns:a16="http://schemas.microsoft.com/office/drawing/2014/main" id="{DF084526-A41E-776D-D6E8-06432177422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5B3B4C69-C3CE-1BFB-7826-E5EABAFB86D6}"/>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800">
                <a:latin typeface="Arial" panose="020B0604020202020204" pitchFamily="34" charset="0"/>
              </a:rPr>
              <a:t>Induction is different from deduction and DBMS does not not support induction;</a:t>
            </a:r>
          </a:p>
          <a:p>
            <a:pPr eaLnBrk="1" hangingPunct="1"/>
            <a:r>
              <a:rPr lang="en-GB" altLang="en-US" sz="1800">
                <a:latin typeface="Arial" panose="020B0604020202020204" pitchFamily="34" charset="0"/>
              </a:rPr>
              <a:t>The result of induction is higher-level information or knowledge: general statements about data</a:t>
            </a:r>
          </a:p>
          <a:p>
            <a:pPr eaLnBrk="1" hangingPunct="1"/>
            <a:r>
              <a:rPr lang="en-GB" altLang="en-US" sz="1800">
                <a:latin typeface="Arial" panose="020B0604020202020204" pitchFamily="34" charset="0"/>
              </a:rPr>
              <a:t>There are many approaches. Refer to the lecture notes for CS3244 available at the Co-Op.</a:t>
            </a:r>
          </a:p>
          <a:p>
            <a:pPr eaLnBrk="1" hangingPunct="1"/>
            <a:r>
              <a:rPr lang="en-GB" altLang="en-US" sz="1800">
                <a:latin typeface="Arial" panose="020B0604020202020204" pitchFamily="34" charset="0"/>
              </a:rPr>
              <a:t>We focus on  three approaches here, other examples:</a:t>
            </a:r>
          </a:p>
          <a:p>
            <a:pPr eaLnBrk="1" hangingPunct="1"/>
            <a:r>
              <a:rPr lang="en-GB" altLang="en-US" sz="1800">
                <a:latin typeface="Arial" panose="020B0604020202020204" pitchFamily="34" charset="0"/>
              </a:rPr>
              <a:t>Other approaches</a:t>
            </a:r>
          </a:p>
          <a:p>
            <a:pPr eaLnBrk="1" hangingPunct="1">
              <a:buFontTx/>
              <a:buChar char="•"/>
            </a:pPr>
            <a:r>
              <a:rPr lang="en-GB" altLang="en-US" sz="1800">
                <a:latin typeface="Arial" panose="020B0604020202020204" pitchFamily="34" charset="0"/>
              </a:rPr>
              <a:t>Instance-based learning</a:t>
            </a:r>
          </a:p>
          <a:p>
            <a:pPr eaLnBrk="1" hangingPunct="1">
              <a:buFontTx/>
              <a:buChar char="•"/>
            </a:pPr>
            <a:r>
              <a:rPr lang="en-GB" altLang="en-US" sz="1800">
                <a:latin typeface="Arial" panose="020B0604020202020204" pitchFamily="34" charset="0"/>
              </a:rPr>
              <a:t>other neural networks</a:t>
            </a:r>
          </a:p>
          <a:p>
            <a:pPr eaLnBrk="1" hangingPunct="1">
              <a:buFontTx/>
              <a:buChar char="•"/>
            </a:pPr>
            <a:r>
              <a:rPr lang="en-GB" altLang="en-US" sz="1800">
                <a:latin typeface="Arial" panose="020B0604020202020204" pitchFamily="34" charset="0"/>
              </a:rPr>
              <a:t>Concept learning (Version space, Focus, Aq11, …)</a:t>
            </a:r>
          </a:p>
          <a:p>
            <a:pPr eaLnBrk="1" hangingPunct="1">
              <a:buFontTx/>
              <a:buChar char="•"/>
            </a:pPr>
            <a:r>
              <a:rPr lang="en-GB" altLang="en-US" sz="1800">
                <a:latin typeface="Arial" panose="020B0604020202020204" pitchFamily="34" charset="0"/>
              </a:rPr>
              <a:t>Genetic algorithms</a:t>
            </a:r>
          </a:p>
          <a:p>
            <a:pPr eaLnBrk="1" hangingPunct="1">
              <a:buFontTx/>
              <a:buChar char="•"/>
            </a:pPr>
            <a:r>
              <a:rPr lang="en-GB" altLang="en-US" sz="1800">
                <a:latin typeface="Arial" panose="020B0604020202020204" pitchFamily="34" charset="0"/>
              </a:rPr>
              <a:t>Reinforcement learning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8B29F96D-586F-FA3A-2D21-040F386C86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88C26F9-29BA-4420-BFDA-410769595FBA}" type="slidenum">
              <a:rPr lang="en-US" altLang="en-US" sz="1300"/>
              <a:pPr>
                <a:spcBef>
                  <a:spcPct val="0"/>
                </a:spcBef>
              </a:pPr>
              <a:t>45</a:t>
            </a:fld>
            <a:endParaRPr lang="en-US" altLang="en-US" sz="1300"/>
          </a:p>
        </p:txBody>
      </p:sp>
      <p:sp>
        <p:nvSpPr>
          <p:cNvPr id="48131" name="Rectangle 2">
            <a:extLst>
              <a:ext uri="{FF2B5EF4-FFF2-40B4-BE49-F238E27FC236}">
                <a16:creationId xmlns:a16="http://schemas.microsoft.com/office/drawing/2014/main" id="{5823B009-F785-8E1F-09D7-1C483C56C9BB}"/>
              </a:ext>
            </a:extLst>
          </p:cNvPr>
          <p:cNvSpPr>
            <a:spLocks noGrp="1" noRot="1" noChangeAspect="1" noChangeArrowheads="1" noTextEdit="1"/>
          </p:cNvSpPr>
          <p:nvPr>
            <p:ph type="sldImg"/>
          </p:nvPr>
        </p:nvSpPr>
        <p:spPr>
          <a:xfrm>
            <a:off x="1189038" y="701675"/>
            <a:ext cx="4624387" cy="3468688"/>
          </a:xfrm>
          <a:ln w="12700" cap="flat">
            <a:solidFill>
              <a:schemeClr val="tx1"/>
            </a:solidFill>
          </a:ln>
        </p:spPr>
      </p:sp>
      <p:sp>
        <p:nvSpPr>
          <p:cNvPr id="48132" name="Rectangle 3">
            <a:extLst>
              <a:ext uri="{FF2B5EF4-FFF2-40B4-BE49-F238E27FC236}">
                <a16:creationId xmlns:a16="http://schemas.microsoft.com/office/drawing/2014/main" id="{540EE465-25F8-748D-A8FD-4494736B815C}"/>
              </a:ext>
            </a:extLst>
          </p:cNvPr>
          <p:cNvSpPr>
            <a:spLocks noGrp="1" noChangeArrowheads="1"/>
          </p:cNvSpPr>
          <p:nvPr>
            <p:ph type="body" idx="1"/>
          </p:nvPr>
        </p:nvSpPr>
        <p:spPr>
          <a:xfrm>
            <a:off x="933450" y="4410075"/>
            <a:ext cx="51308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34" tIns="42716" rIns="85434" bIns="42716"/>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Cross validation</a:t>
            </a:r>
          </a:p>
        </p:txBody>
      </p:sp>
      <p:sp>
        <p:nvSpPr>
          <p:cNvPr id="4" name="Slide Number Placeholder 3"/>
          <p:cNvSpPr>
            <a:spLocks noGrp="1"/>
          </p:cNvSpPr>
          <p:nvPr>
            <p:ph type="sldNum" sz="quarter" idx="5"/>
          </p:nvPr>
        </p:nvSpPr>
        <p:spPr/>
        <p:txBody>
          <a:bodyPr/>
          <a:lstStyle/>
          <a:p>
            <a:fld id="{8F251B6A-B124-456C-86B9-81FAFE2DDA58}" type="slidenum">
              <a:rPr lang="en-CA" smtClean="0"/>
              <a:t>75</a:t>
            </a:fld>
            <a:endParaRPr lang="en-CA"/>
          </a:p>
        </p:txBody>
      </p:sp>
    </p:spTree>
    <p:extLst>
      <p:ext uri="{BB962C8B-B14F-4D97-AF65-F5344CB8AC3E}">
        <p14:creationId xmlns:p14="http://schemas.microsoft.com/office/powerpoint/2010/main" val="28113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What is the technical difference between classical ML and deep learning?
https://www.polleverywhere.com/multiple_choice_polls/MO17GQ1moIjHu28CSz4Zi?state=opened&amp;flow=Default&amp;onscreen=persist</a:t>
            </a:r>
            <a:endParaRPr lang="en-CA"/>
          </a:p>
        </p:txBody>
      </p:sp>
      <p:sp>
        <p:nvSpPr>
          <p:cNvPr id="4" name="Slide Number Placeholder 3"/>
          <p:cNvSpPr>
            <a:spLocks noGrp="1"/>
          </p:cNvSpPr>
          <p:nvPr>
            <p:ph type="sldNum" sz="quarter" idx="5"/>
          </p:nvPr>
        </p:nvSpPr>
        <p:spPr/>
        <p:txBody>
          <a:bodyPr/>
          <a:lstStyle/>
          <a:p>
            <a:fld id="{8F251B6A-B124-456C-86B9-81FAFE2DDA58}" type="slidenum">
              <a:rPr lang="en-CA" smtClean="0"/>
              <a:t>8</a:t>
            </a:fld>
            <a:endParaRPr lang="en-CA"/>
          </a:p>
        </p:txBody>
      </p:sp>
      <p:sp>
        <p:nvSpPr>
          <p:cNvPr id="5" name="TextBox 4">
            <a:extLst>
              <a:ext uri="{FF2B5EF4-FFF2-40B4-BE49-F238E27FC236}">
                <a16:creationId xmlns:a16="http://schemas.microsoft.com/office/drawing/2014/main" id="{2F3B90D8-4BD3-A4B2-C446-E48D14FBC137}"/>
              </a:ext>
            </a:extLst>
          </p:cNvPr>
          <p:cNvSpPr txBox="1"/>
          <p:nvPr/>
        </p:nvSpPr>
        <p:spPr>
          <a:xfrm>
            <a:off x="0" y="0"/>
            <a:ext cx="3810000" cy="1270000"/>
          </a:xfrm>
          <a:prstGeom prst="rect">
            <a:avLst/>
          </a:prstGeom>
          <a:noFill/>
        </p:spPr>
        <p:txBody>
          <a:bodyPr vert="horz" rtlCol="0">
            <a:spAutoFit/>
          </a:bodyPr>
          <a:lstStyle/>
          <a:p>
            <a:endParaRPr lang="en-CA"/>
          </a:p>
        </p:txBody>
      </p:sp>
    </p:spTree>
    <p:extLst>
      <p:ext uri="{BB962C8B-B14F-4D97-AF65-F5344CB8AC3E}">
        <p14:creationId xmlns:p14="http://schemas.microsoft.com/office/powerpoint/2010/main" val="2378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Why might a business want to use ML strategies?
https://www.polleverywhere.com/multiple_choice_polls/EclqKivL6pJvdHCuRMpaa?state=opened&amp;flow=Default&amp;onscreen=persist</a:t>
            </a:r>
            <a:endParaRPr lang="en-CA"/>
          </a:p>
        </p:txBody>
      </p:sp>
      <p:sp>
        <p:nvSpPr>
          <p:cNvPr id="4" name="Slide Number Placeholder 3"/>
          <p:cNvSpPr>
            <a:spLocks noGrp="1"/>
          </p:cNvSpPr>
          <p:nvPr>
            <p:ph type="sldNum" sz="quarter" idx="5"/>
          </p:nvPr>
        </p:nvSpPr>
        <p:spPr/>
        <p:txBody>
          <a:bodyPr/>
          <a:lstStyle/>
          <a:p>
            <a:fld id="{8F251B6A-B124-456C-86B9-81FAFE2DDA58}" type="slidenum">
              <a:rPr lang="en-CA" smtClean="0"/>
              <a:t>12</a:t>
            </a:fld>
            <a:endParaRPr lang="en-CA"/>
          </a:p>
        </p:txBody>
      </p:sp>
      <p:sp>
        <p:nvSpPr>
          <p:cNvPr id="5" name="TextBox 4">
            <a:extLst>
              <a:ext uri="{FF2B5EF4-FFF2-40B4-BE49-F238E27FC236}">
                <a16:creationId xmlns:a16="http://schemas.microsoft.com/office/drawing/2014/main" id="{BBC6ADA5-63F4-3134-A03F-4AD37EEB524F}"/>
              </a:ext>
            </a:extLst>
          </p:cNvPr>
          <p:cNvSpPr txBox="1"/>
          <p:nvPr/>
        </p:nvSpPr>
        <p:spPr>
          <a:xfrm>
            <a:off x="0" y="0"/>
            <a:ext cx="3810000" cy="1270000"/>
          </a:xfrm>
          <a:prstGeom prst="rect">
            <a:avLst/>
          </a:prstGeom>
          <a:noFill/>
        </p:spPr>
        <p:txBody>
          <a:bodyPr vert="horz" rtlCol="0">
            <a:spAutoFit/>
          </a:bodyPr>
          <a:lstStyle/>
          <a:p>
            <a:endParaRPr lang="en-CA"/>
          </a:p>
        </p:txBody>
      </p:sp>
    </p:spTree>
    <p:extLst>
      <p:ext uri="{BB962C8B-B14F-4D97-AF65-F5344CB8AC3E}">
        <p14:creationId xmlns:p14="http://schemas.microsoft.com/office/powerpoint/2010/main" val="368542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highlight>
                  <a:srgbClr val="FFFFFF"/>
                </a:highlight>
                <a:latin typeface="-apple-system"/>
              </a:rPr>
              <a:t>The term 'machine learning' is one of the most popular and frequently used terms of today. There is a nontrivial possibility that you have heard this term at least once if you have some sort of familiarity with technology, no matter what domain you work in. The mechanics of machine learning, however, are a mystery to most people. For a machine learning beginner, the subject can sometimes feel overwhelming. Therefore, it is important to understand what machine learning actually is, and to learn about it step by step, through practical examples.</a:t>
            </a:r>
            <a:endParaRPr lang="en-CA" dirty="0"/>
          </a:p>
        </p:txBody>
      </p:sp>
      <p:sp>
        <p:nvSpPr>
          <p:cNvPr id="4" name="Slide Number Placeholder 3"/>
          <p:cNvSpPr>
            <a:spLocks noGrp="1"/>
          </p:cNvSpPr>
          <p:nvPr>
            <p:ph type="sldNum" sz="quarter" idx="5"/>
          </p:nvPr>
        </p:nvSpPr>
        <p:spPr/>
        <p:txBody>
          <a:bodyPr/>
          <a:lstStyle/>
          <a:p>
            <a:fld id="{8F251B6A-B124-456C-86B9-81FAFE2DDA58}" type="slidenum">
              <a:rPr lang="en-CA" smtClean="0"/>
              <a:t>13</a:t>
            </a:fld>
            <a:endParaRPr lang="en-CA"/>
          </a:p>
        </p:txBody>
      </p:sp>
    </p:spTree>
    <p:extLst>
      <p:ext uri="{BB962C8B-B14F-4D97-AF65-F5344CB8AC3E}">
        <p14:creationId xmlns:p14="http://schemas.microsoft.com/office/powerpoint/2010/main" val="268845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F2328"/>
                </a:solidFill>
                <a:effectLst/>
                <a:highlight>
                  <a:srgbClr val="FFFFFF"/>
                </a:highlight>
                <a:latin typeface="-apple-system"/>
              </a:rPr>
              <a:t>The human brain</a:t>
            </a:r>
          </a:p>
          <a:p>
            <a:pPr algn="l"/>
            <a:r>
              <a:rPr lang="en-US" b="0" i="0" dirty="0">
                <a:solidFill>
                  <a:srgbClr val="1F2328"/>
                </a:solidFill>
                <a:effectLst/>
                <a:highlight>
                  <a:srgbClr val="FFFFFF"/>
                </a:highlight>
                <a:latin typeface="-apple-system"/>
              </a:rPr>
              <a:t>The </a:t>
            </a:r>
            <a:r>
              <a:rPr lang="en-US" b="0" i="0" u="sng" dirty="0">
                <a:solidFill>
                  <a:srgbClr val="1F2328"/>
                </a:solidFill>
                <a:effectLst/>
                <a:highlight>
                  <a:srgbClr val="FFFFFF"/>
                </a:highlight>
                <a:latin typeface="-apple-system"/>
                <a:hlinkClick r:id="rId3"/>
              </a:rPr>
              <a:t>human brain</a:t>
            </a:r>
            <a:r>
              <a:rPr lang="en-US" b="0" i="0" dirty="0">
                <a:solidFill>
                  <a:srgbClr val="1F2328"/>
                </a:solidFill>
                <a:effectLst/>
                <a:highlight>
                  <a:srgbClr val="FFFFFF"/>
                </a:highlight>
                <a:latin typeface="-apple-system"/>
              </a:rPr>
              <a:t> perceives things from the real world, processes the perceived information, makes rational decisions, and performs certain actions based on circumstances. This is what we called behaving intelligently. When we program a facsimile of the intelligent behavioral process to a machine, it is called artificial intelligence (AI).</a:t>
            </a:r>
          </a:p>
          <a:p>
            <a:pPr algn="l"/>
            <a:br>
              <a:rPr lang="en-US" dirty="0"/>
            </a:br>
            <a:r>
              <a:rPr lang="en-US" b="1" i="0" dirty="0">
                <a:solidFill>
                  <a:srgbClr val="1F2328"/>
                </a:solidFill>
                <a:effectLst/>
                <a:highlight>
                  <a:srgbClr val="FFFFFF"/>
                </a:highlight>
                <a:latin typeface="-apple-system"/>
              </a:rPr>
              <a:t>Some terminology</a:t>
            </a:r>
          </a:p>
          <a:p>
            <a:pPr algn="l"/>
            <a:r>
              <a:rPr lang="en-US" b="0" i="0" dirty="0">
                <a:solidFill>
                  <a:srgbClr val="1F2328"/>
                </a:solidFill>
                <a:effectLst/>
                <a:highlight>
                  <a:srgbClr val="FFFFFF"/>
                </a:highlight>
                <a:latin typeface="-apple-system"/>
              </a:rPr>
              <a:t>Although the terms can be confused, machine learning (ML) is an important subset of artificial intelligence. </a:t>
            </a:r>
            <a:r>
              <a:rPr lang="en-US" b="1" i="0" dirty="0">
                <a:solidFill>
                  <a:srgbClr val="1F2328"/>
                </a:solidFill>
                <a:effectLst/>
                <a:highlight>
                  <a:srgbClr val="FFFFFF"/>
                </a:highlight>
                <a:latin typeface="-apple-system"/>
              </a:rPr>
              <a:t>ML is concerned with using specialized algorithms to uncover meaningful information and find hidden patterns from perceived data to corroborate the rational decision-making process</a:t>
            </a:r>
            <a:r>
              <a:rPr lang="en-US" b="0" i="0" dirty="0">
                <a:solidFill>
                  <a:srgbClr val="1F2328"/>
                </a:solidFill>
                <a:effectLst/>
                <a:highlight>
                  <a:srgbClr val="FFFFFF"/>
                </a:highlight>
                <a:latin typeface="-apple-system"/>
              </a:rPr>
              <a:t>.</a:t>
            </a:r>
          </a:p>
          <a:p>
            <a:endParaRPr lang="en-CA" dirty="0"/>
          </a:p>
        </p:txBody>
      </p:sp>
      <p:sp>
        <p:nvSpPr>
          <p:cNvPr id="4" name="Slide Number Placeholder 3"/>
          <p:cNvSpPr>
            <a:spLocks noGrp="1"/>
          </p:cNvSpPr>
          <p:nvPr>
            <p:ph type="sldNum" sz="quarter" idx="5"/>
          </p:nvPr>
        </p:nvSpPr>
        <p:spPr/>
        <p:txBody>
          <a:bodyPr/>
          <a:lstStyle/>
          <a:p>
            <a:fld id="{8F251B6A-B124-456C-86B9-81FAFE2DDA58}" type="slidenum">
              <a:rPr lang="en-CA" smtClean="0"/>
              <a:t>14</a:t>
            </a:fld>
            <a:endParaRPr lang="en-CA"/>
          </a:p>
        </p:txBody>
      </p:sp>
    </p:spTree>
    <p:extLst>
      <p:ext uri="{BB962C8B-B14F-4D97-AF65-F5344CB8AC3E}">
        <p14:creationId xmlns:p14="http://schemas.microsoft.com/office/powerpoint/2010/main" val="32244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3047626b_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3047626b_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b5d909973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b5d909973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b5d909973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b5d909973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55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fa332d67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fa332d67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8F31C1-3CC1-4D26-A973-48BEEC423C7C}" type="datetime1">
              <a:rPr lang="en-US" smtClean="0"/>
              <a:t>7/23/2024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5E0A2B4-D910-C94E-BCC3-96AC224B7D7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9340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A3319-F67B-4C57-8888-C261B31C8AB1}" type="datetime1">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A2B4-D910-C94E-BCC3-96AC224B7D7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4547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77099B-0592-41DB-A069-1E12EECE1389}" type="datetime1">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A2B4-D910-C94E-BCC3-96AC224B7D7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7478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DFE35B2D-5F9D-1A57-B230-2842308E740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F33B09C-5EF8-08E3-98A2-39E24A323A72}"/>
              </a:ext>
            </a:extLst>
          </p:cNvPr>
          <p:cNvSpPr>
            <a:spLocks noGrp="1" noChangeArrowheads="1"/>
          </p:cNvSpPr>
          <p:nvPr>
            <p:ph type="sldNum" sz="quarter" idx="11"/>
          </p:nvPr>
        </p:nvSpPr>
        <p:spPr>
          <a:ln/>
        </p:spPr>
        <p:txBody>
          <a:bodyPr/>
          <a:lstStyle>
            <a:lvl1pPr>
              <a:defRPr/>
            </a:lvl1pPr>
          </a:lstStyle>
          <a:p>
            <a:fld id="{A5092323-B568-47DC-B5E8-3CFE4EE5E00E}" type="slidenum">
              <a:rPr lang="en-US" altLang="en-US"/>
              <a:pPr/>
              <a:t>‹#›</a:t>
            </a:fld>
            <a:endParaRPr lang="en-US" altLang="en-US"/>
          </a:p>
        </p:txBody>
      </p:sp>
    </p:spTree>
    <p:extLst>
      <p:ext uri="{BB962C8B-B14F-4D97-AF65-F5344CB8AC3E}">
        <p14:creationId xmlns:p14="http://schemas.microsoft.com/office/powerpoint/2010/main" val="49476672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31" name="Google Shape;31;p10"/>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extLst>
      <p:ext uri="{BB962C8B-B14F-4D97-AF65-F5344CB8AC3E}">
        <p14:creationId xmlns:p14="http://schemas.microsoft.com/office/powerpoint/2010/main" val="1917659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BCCBC-4425-4080-A102-AB467696B1C6}" type="datetime1">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A2B4-D910-C94E-BCC3-96AC224B7D7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611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9B5373-6667-4C1A-89BC-8F95080700EE}" type="datetime1">
              <a:rPr lang="en-US" smtClean="0"/>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0A2B4-D910-C94E-BCC3-96AC224B7D7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784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BCD0B5-5B9F-495F-A64F-7243D4D8F697}" type="datetime1">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A2B4-D910-C94E-BCC3-96AC224B7D7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418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46D38C-CC61-4F77-A071-CE34C9A3D13A}" type="datetime1">
              <a:rPr lang="en-US" smtClean="0"/>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E0A2B4-D910-C94E-BCC3-96AC224B7D7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6077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764408-2F73-4831-AD7B-48059581A625}" type="datetime1">
              <a:rPr lang="en-US" smtClean="0"/>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E0A2B4-D910-C94E-BCC3-96AC224B7D7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7428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9C952E-A648-469C-817C-AAB48A22F0DA}" type="datetime1">
              <a:rPr lang="en-US" smtClean="0"/>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E0A2B4-D910-C94E-BCC3-96AC224B7D77}" type="slidenum">
              <a:rPr lang="en-US" smtClean="0"/>
              <a:t>‹#›</a:t>
            </a:fld>
            <a:endParaRPr lang="en-US"/>
          </a:p>
        </p:txBody>
      </p:sp>
    </p:spTree>
    <p:extLst>
      <p:ext uri="{BB962C8B-B14F-4D97-AF65-F5344CB8AC3E}">
        <p14:creationId xmlns:p14="http://schemas.microsoft.com/office/powerpoint/2010/main" val="14076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ACAEB-29CF-4328-A0FC-797CFDF44455}" type="datetime1">
              <a:rPr lang="en-US" smtClean="0"/>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E0A2B4-D910-C94E-BCC3-96AC224B7D7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3459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EE5E951-99D2-4DA3-B247-872DA7A16624}" type="datetime1">
              <a:rPr lang="en-US" smtClean="0"/>
              <a:t>7/23/2024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5E0A2B4-D910-C94E-BCC3-96AC224B7D7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376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0A779D5-8826-47CC-8632-B4C2134DB3E3}" type="datetime1">
              <a:rPr lang="en-US" smtClean="0"/>
              <a:t>7/23/2024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5E0A2B4-D910-C94E-BCC3-96AC224B7D7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453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trends.google.com/trends/explore?date=today%205-y&amp;geo=CA&amp;q=machine%20learning,Deep%20learning&amp;hl=e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2671-4197-1F51-9B85-305DBC28C557}"/>
              </a:ext>
            </a:extLst>
          </p:cNvPr>
          <p:cNvSpPr>
            <a:spLocks noGrp="1"/>
          </p:cNvSpPr>
          <p:nvPr>
            <p:ph type="ctrTitle"/>
          </p:nvPr>
        </p:nvSpPr>
        <p:spPr/>
        <p:txBody>
          <a:bodyPr/>
          <a:lstStyle/>
          <a:p>
            <a:r>
              <a:rPr lang="en-CA" dirty="0"/>
              <a:t>Machine learning review</a:t>
            </a:r>
          </a:p>
        </p:txBody>
      </p:sp>
      <p:sp>
        <p:nvSpPr>
          <p:cNvPr id="3" name="Subtitle 2">
            <a:extLst>
              <a:ext uri="{FF2B5EF4-FFF2-40B4-BE49-F238E27FC236}">
                <a16:creationId xmlns:a16="http://schemas.microsoft.com/office/drawing/2014/main" id="{6FD2F0AB-E584-6E34-D80E-F3600B1155FD}"/>
              </a:ext>
            </a:extLst>
          </p:cNvPr>
          <p:cNvSpPr>
            <a:spLocks noGrp="1"/>
          </p:cNvSpPr>
          <p:nvPr>
            <p:ph type="subTitle" idx="1"/>
          </p:nvPr>
        </p:nvSpPr>
        <p:spPr/>
        <p:txBody>
          <a:bodyPr/>
          <a:lstStyle/>
          <a:p>
            <a:r>
              <a:rPr lang="en-CA" dirty="0"/>
              <a:t>DATA3320 </a:t>
            </a:r>
          </a:p>
        </p:txBody>
      </p:sp>
    </p:spTree>
    <p:extLst>
      <p:ext uri="{BB962C8B-B14F-4D97-AF65-F5344CB8AC3E}">
        <p14:creationId xmlns:p14="http://schemas.microsoft.com/office/powerpoint/2010/main" val="328628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62678" y="6205918"/>
            <a:ext cx="8068796" cy="248771"/>
          </a:xfrm>
          <a:custGeom>
            <a:avLst/>
            <a:gdLst/>
            <a:ahLst/>
            <a:cxnLst/>
            <a:rect l="l" t="t" r="r" b="b"/>
            <a:pathLst>
              <a:path w="9144635" h="281940">
                <a:moveTo>
                  <a:pt x="0" y="281838"/>
                </a:moveTo>
                <a:lnTo>
                  <a:pt x="9144025" y="281838"/>
                </a:lnTo>
                <a:lnTo>
                  <a:pt x="9144025" y="0"/>
                </a:lnTo>
                <a:lnTo>
                  <a:pt x="0" y="0"/>
                </a:lnTo>
                <a:lnTo>
                  <a:pt x="0" y="281838"/>
                </a:lnTo>
                <a:close/>
              </a:path>
            </a:pathLst>
          </a:custGeom>
          <a:solidFill>
            <a:srgbClr val="6DA4D8"/>
          </a:solidFill>
        </p:spPr>
        <p:txBody>
          <a:bodyPr wrap="square" lIns="0" tIns="0" rIns="0" bIns="0" rtlCol="0"/>
          <a:lstStyle/>
          <a:p>
            <a:endParaRPr sz="1588"/>
          </a:p>
        </p:txBody>
      </p:sp>
      <p:sp>
        <p:nvSpPr>
          <p:cNvPr id="4" name="object 4"/>
          <p:cNvSpPr txBox="1"/>
          <p:nvPr/>
        </p:nvSpPr>
        <p:spPr>
          <a:xfrm>
            <a:off x="504394" y="2037458"/>
            <a:ext cx="4713194" cy="364361"/>
          </a:xfrm>
          <a:prstGeom prst="rect">
            <a:avLst/>
          </a:prstGeom>
        </p:spPr>
        <p:txBody>
          <a:bodyPr vert="horz" wrap="square" lIns="0" tIns="11206" rIns="0" bIns="0" rtlCol="0">
            <a:spAutoFit/>
          </a:bodyPr>
          <a:lstStyle/>
          <a:p>
            <a:pPr marL="144564" indent="-140081">
              <a:spcBef>
                <a:spcPts val="88"/>
              </a:spcBef>
              <a:buClr>
                <a:srgbClr val="295A91"/>
              </a:buClr>
              <a:buSzPct val="96153"/>
              <a:buFont typeface="Wingdings"/>
              <a:buChar char=""/>
              <a:tabLst>
                <a:tab pos="144564" algn="l"/>
              </a:tabLst>
            </a:pPr>
            <a:r>
              <a:rPr sz="2294" dirty="0">
                <a:solidFill>
                  <a:srgbClr val="010202"/>
                </a:solidFill>
                <a:latin typeface="Calibri"/>
                <a:cs typeface="Calibri"/>
              </a:rPr>
              <a:t>Observe</a:t>
            </a:r>
            <a:r>
              <a:rPr sz="2294" spc="-22" dirty="0">
                <a:solidFill>
                  <a:srgbClr val="010202"/>
                </a:solidFill>
                <a:latin typeface="Calibri"/>
                <a:cs typeface="Calibri"/>
              </a:rPr>
              <a:t> </a:t>
            </a:r>
            <a:r>
              <a:rPr sz="2294" dirty="0">
                <a:solidFill>
                  <a:srgbClr val="010202"/>
                </a:solidFill>
                <a:latin typeface="Calibri"/>
                <a:cs typeface="Calibri"/>
              </a:rPr>
              <a:t>set</a:t>
            </a:r>
            <a:r>
              <a:rPr sz="2294" spc="-18" dirty="0">
                <a:solidFill>
                  <a:srgbClr val="010202"/>
                </a:solidFill>
                <a:latin typeface="Calibri"/>
                <a:cs typeface="Calibri"/>
              </a:rPr>
              <a:t> </a:t>
            </a:r>
            <a:r>
              <a:rPr sz="2294" dirty="0">
                <a:solidFill>
                  <a:srgbClr val="010202"/>
                </a:solidFill>
                <a:latin typeface="Calibri"/>
                <a:cs typeface="Calibri"/>
              </a:rPr>
              <a:t>of</a:t>
            </a:r>
            <a:r>
              <a:rPr sz="2294" spc="-18" dirty="0">
                <a:solidFill>
                  <a:srgbClr val="010202"/>
                </a:solidFill>
                <a:latin typeface="Calibri"/>
                <a:cs typeface="Calibri"/>
              </a:rPr>
              <a:t> </a:t>
            </a:r>
            <a:r>
              <a:rPr sz="2294" dirty="0">
                <a:solidFill>
                  <a:srgbClr val="010202"/>
                </a:solidFill>
                <a:latin typeface="Calibri"/>
                <a:cs typeface="Calibri"/>
              </a:rPr>
              <a:t>examples:</a:t>
            </a:r>
            <a:r>
              <a:rPr sz="2294" spc="-22" dirty="0">
                <a:solidFill>
                  <a:srgbClr val="010202"/>
                </a:solidFill>
                <a:latin typeface="Calibri"/>
                <a:cs typeface="Calibri"/>
              </a:rPr>
              <a:t> </a:t>
            </a:r>
            <a:r>
              <a:rPr sz="2294" dirty="0">
                <a:solidFill>
                  <a:srgbClr val="ED2024"/>
                </a:solidFill>
                <a:latin typeface="Calibri"/>
                <a:cs typeface="Calibri"/>
              </a:rPr>
              <a:t>training</a:t>
            </a:r>
            <a:r>
              <a:rPr sz="2294" spc="-18" dirty="0">
                <a:solidFill>
                  <a:srgbClr val="ED2024"/>
                </a:solidFill>
                <a:latin typeface="Calibri"/>
                <a:cs typeface="Calibri"/>
              </a:rPr>
              <a:t> data</a:t>
            </a:r>
            <a:endParaRPr sz="2294" dirty="0">
              <a:latin typeface="Calibri"/>
              <a:cs typeface="Calibri"/>
            </a:endParaRPr>
          </a:p>
        </p:txBody>
      </p:sp>
      <p:sp>
        <p:nvSpPr>
          <p:cNvPr id="5" name="object 5"/>
          <p:cNvSpPr txBox="1"/>
          <p:nvPr/>
        </p:nvSpPr>
        <p:spPr>
          <a:xfrm>
            <a:off x="499465" y="2485801"/>
            <a:ext cx="6826126" cy="364361"/>
          </a:xfrm>
          <a:prstGeom prst="rect">
            <a:avLst/>
          </a:prstGeom>
        </p:spPr>
        <p:txBody>
          <a:bodyPr vert="horz" wrap="square" lIns="0" tIns="11206" rIns="0" bIns="0" rtlCol="0">
            <a:spAutoFit/>
          </a:bodyPr>
          <a:lstStyle/>
          <a:p>
            <a:pPr marL="144564" indent="-140081">
              <a:spcBef>
                <a:spcPts val="88"/>
              </a:spcBef>
              <a:buClr>
                <a:srgbClr val="295A91"/>
              </a:buClr>
              <a:buSzPct val="96153"/>
              <a:buFont typeface="Wingdings"/>
              <a:buChar char=""/>
              <a:tabLst>
                <a:tab pos="144564" algn="l"/>
              </a:tabLst>
            </a:pPr>
            <a:r>
              <a:rPr sz="2294" dirty="0">
                <a:solidFill>
                  <a:srgbClr val="010202"/>
                </a:solidFill>
                <a:latin typeface="Calibri"/>
                <a:cs typeface="Calibri"/>
              </a:rPr>
              <a:t>Infer</a:t>
            </a:r>
            <a:r>
              <a:rPr sz="2294" spc="-22" dirty="0">
                <a:solidFill>
                  <a:srgbClr val="010202"/>
                </a:solidFill>
                <a:latin typeface="Calibri"/>
                <a:cs typeface="Calibri"/>
              </a:rPr>
              <a:t> </a:t>
            </a:r>
            <a:r>
              <a:rPr sz="2294" dirty="0">
                <a:solidFill>
                  <a:srgbClr val="010202"/>
                </a:solidFill>
                <a:latin typeface="Calibri"/>
                <a:cs typeface="Calibri"/>
              </a:rPr>
              <a:t>something</a:t>
            </a:r>
            <a:r>
              <a:rPr sz="2294" spc="-22" dirty="0">
                <a:solidFill>
                  <a:srgbClr val="010202"/>
                </a:solidFill>
                <a:latin typeface="Calibri"/>
                <a:cs typeface="Calibri"/>
              </a:rPr>
              <a:t> </a:t>
            </a:r>
            <a:r>
              <a:rPr sz="2294" dirty="0">
                <a:solidFill>
                  <a:srgbClr val="010202"/>
                </a:solidFill>
                <a:latin typeface="Calibri"/>
                <a:cs typeface="Calibri"/>
              </a:rPr>
              <a:t>about</a:t>
            </a:r>
            <a:r>
              <a:rPr sz="2294" spc="-18" dirty="0">
                <a:solidFill>
                  <a:srgbClr val="010202"/>
                </a:solidFill>
                <a:latin typeface="Calibri"/>
                <a:cs typeface="Calibri"/>
              </a:rPr>
              <a:t> </a:t>
            </a:r>
            <a:r>
              <a:rPr sz="2294" dirty="0">
                <a:solidFill>
                  <a:srgbClr val="010202"/>
                </a:solidFill>
                <a:latin typeface="Calibri"/>
                <a:cs typeface="Calibri"/>
              </a:rPr>
              <a:t>process</a:t>
            </a:r>
            <a:r>
              <a:rPr sz="2294" spc="-22" dirty="0">
                <a:solidFill>
                  <a:srgbClr val="010202"/>
                </a:solidFill>
                <a:latin typeface="Calibri"/>
                <a:cs typeface="Calibri"/>
              </a:rPr>
              <a:t> </a:t>
            </a:r>
            <a:r>
              <a:rPr sz="2294" dirty="0">
                <a:solidFill>
                  <a:srgbClr val="010202"/>
                </a:solidFill>
                <a:latin typeface="Calibri"/>
                <a:cs typeface="Calibri"/>
              </a:rPr>
              <a:t>that</a:t>
            </a:r>
            <a:r>
              <a:rPr sz="2294" spc="-18" dirty="0">
                <a:solidFill>
                  <a:srgbClr val="010202"/>
                </a:solidFill>
                <a:latin typeface="Calibri"/>
                <a:cs typeface="Calibri"/>
              </a:rPr>
              <a:t> </a:t>
            </a:r>
            <a:r>
              <a:rPr sz="2294" dirty="0">
                <a:solidFill>
                  <a:srgbClr val="010202"/>
                </a:solidFill>
                <a:latin typeface="Calibri"/>
                <a:cs typeface="Calibri"/>
              </a:rPr>
              <a:t>generated</a:t>
            </a:r>
            <a:r>
              <a:rPr sz="2294" spc="-22" dirty="0">
                <a:solidFill>
                  <a:srgbClr val="010202"/>
                </a:solidFill>
                <a:latin typeface="Calibri"/>
                <a:cs typeface="Calibri"/>
              </a:rPr>
              <a:t> </a:t>
            </a:r>
            <a:r>
              <a:rPr sz="2294" spc="-18" dirty="0">
                <a:solidFill>
                  <a:srgbClr val="010202"/>
                </a:solidFill>
                <a:latin typeface="Calibri"/>
                <a:cs typeface="Calibri"/>
              </a:rPr>
              <a:t>that</a:t>
            </a:r>
            <a:r>
              <a:rPr lang="en-CA" sz="2294" spc="-18" dirty="0">
                <a:solidFill>
                  <a:srgbClr val="010202"/>
                </a:solidFill>
                <a:latin typeface="Calibri"/>
                <a:cs typeface="Calibri"/>
              </a:rPr>
              <a:t> data</a:t>
            </a:r>
            <a:endParaRPr sz="2294" dirty="0">
              <a:latin typeface="Calibri"/>
              <a:cs typeface="Calibri"/>
            </a:endParaRPr>
          </a:p>
        </p:txBody>
      </p:sp>
      <p:sp>
        <p:nvSpPr>
          <p:cNvPr id="7" name="object 7"/>
          <p:cNvSpPr txBox="1"/>
          <p:nvPr/>
        </p:nvSpPr>
        <p:spPr>
          <a:xfrm>
            <a:off x="504394" y="2924829"/>
            <a:ext cx="6259606" cy="1083276"/>
          </a:xfrm>
          <a:prstGeom prst="rect">
            <a:avLst/>
          </a:prstGeom>
        </p:spPr>
        <p:txBody>
          <a:bodyPr vert="horz" wrap="square" lIns="0" tIns="11206" rIns="0" bIns="0" rtlCol="0">
            <a:spAutoFit/>
          </a:bodyPr>
          <a:lstStyle/>
          <a:p>
            <a:pPr marL="144564" indent="-140081">
              <a:spcBef>
                <a:spcPts val="88"/>
              </a:spcBef>
              <a:buClr>
                <a:srgbClr val="295A91"/>
              </a:buClr>
              <a:buSzPct val="96153"/>
              <a:buFont typeface="Wingdings"/>
              <a:buChar char=""/>
              <a:tabLst>
                <a:tab pos="144564" algn="l"/>
              </a:tabLst>
            </a:pPr>
            <a:r>
              <a:rPr sz="2294" dirty="0">
                <a:solidFill>
                  <a:srgbClr val="010202"/>
                </a:solidFill>
                <a:latin typeface="Calibri"/>
                <a:cs typeface="Calibri"/>
              </a:rPr>
              <a:t>Use</a:t>
            </a:r>
            <a:r>
              <a:rPr sz="2294" spc="-35" dirty="0">
                <a:solidFill>
                  <a:srgbClr val="010202"/>
                </a:solidFill>
                <a:latin typeface="Calibri"/>
                <a:cs typeface="Calibri"/>
              </a:rPr>
              <a:t> </a:t>
            </a:r>
            <a:r>
              <a:rPr sz="2294" dirty="0">
                <a:solidFill>
                  <a:srgbClr val="010202"/>
                </a:solidFill>
                <a:latin typeface="Calibri"/>
                <a:cs typeface="Calibri"/>
              </a:rPr>
              <a:t>inference</a:t>
            </a:r>
            <a:r>
              <a:rPr sz="2294" spc="-35" dirty="0">
                <a:solidFill>
                  <a:srgbClr val="010202"/>
                </a:solidFill>
                <a:latin typeface="Calibri"/>
                <a:cs typeface="Calibri"/>
              </a:rPr>
              <a:t> </a:t>
            </a:r>
            <a:r>
              <a:rPr sz="2294" dirty="0">
                <a:solidFill>
                  <a:srgbClr val="010202"/>
                </a:solidFill>
                <a:latin typeface="Calibri"/>
                <a:cs typeface="Calibri"/>
              </a:rPr>
              <a:t>to</a:t>
            </a:r>
            <a:r>
              <a:rPr sz="2294" spc="-35" dirty="0">
                <a:solidFill>
                  <a:srgbClr val="010202"/>
                </a:solidFill>
                <a:latin typeface="Calibri"/>
                <a:cs typeface="Calibri"/>
              </a:rPr>
              <a:t> </a:t>
            </a:r>
            <a:r>
              <a:rPr sz="2294" dirty="0">
                <a:solidFill>
                  <a:srgbClr val="010202"/>
                </a:solidFill>
                <a:latin typeface="Calibri"/>
                <a:cs typeface="Calibri"/>
              </a:rPr>
              <a:t>make</a:t>
            </a:r>
            <a:r>
              <a:rPr sz="2294" spc="-35" dirty="0">
                <a:solidFill>
                  <a:srgbClr val="010202"/>
                </a:solidFill>
                <a:latin typeface="Calibri"/>
                <a:cs typeface="Calibri"/>
              </a:rPr>
              <a:t> </a:t>
            </a:r>
            <a:r>
              <a:rPr sz="2294" dirty="0">
                <a:solidFill>
                  <a:srgbClr val="010202"/>
                </a:solidFill>
                <a:latin typeface="Calibri"/>
                <a:cs typeface="Calibri"/>
              </a:rPr>
              <a:t>predictions</a:t>
            </a:r>
            <a:r>
              <a:rPr sz="2294" spc="-31" dirty="0">
                <a:solidFill>
                  <a:srgbClr val="010202"/>
                </a:solidFill>
                <a:latin typeface="Calibri"/>
                <a:cs typeface="Calibri"/>
              </a:rPr>
              <a:t> </a:t>
            </a:r>
            <a:r>
              <a:rPr sz="2294" dirty="0">
                <a:solidFill>
                  <a:srgbClr val="010202"/>
                </a:solidFill>
                <a:latin typeface="Calibri"/>
                <a:cs typeface="Calibri"/>
              </a:rPr>
              <a:t>about</a:t>
            </a:r>
            <a:r>
              <a:rPr sz="2294" spc="-35" dirty="0">
                <a:solidFill>
                  <a:srgbClr val="010202"/>
                </a:solidFill>
                <a:latin typeface="Calibri"/>
                <a:cs typeface="Calibri"/>
              </a:rPr>
              <a:t> </a:t>
            </a:r>
            <a:r>
              <a:rPr sz="2294" spc="-9" dirty="0">
                <a:solidFill>
                  <a:srgbClr val="010202"/>
                </a:solidFill>
                <a:latin typeface="Calibri"/>
                <a:cs typeface="Calibri"/>
              </a:rPr>
              <a:t>previously</a:t>
            </a:r>
            <a:r>
              <a:rPr lang="en-CA" sz="2294" spc="-9" dirty="0">
                <a:solidFill>
                  <a:srgbClr val="010202"/>
                </a:solidFill>
                <a:latin typeface="Calibri"/>
                <a:cs typeface="Calibri"/>
              </a:rPr>
              <a:t> </a:t>
            </a:r>
            <a:r>
              <a:rPr lang="en-CA" sz="2294" dirty="0">
                <a:solidFill>
                  <a:srgbClr val="010202"/>
                </a:solidFill>
                <a:latin typeface="Calibri"/>
                <a:cs typeface="Calibri"/>
              </a:rPr>
              <a:t>unseen</a:t>
            </a:r>
            <a:r>
              <a:rPr lang="en-CA" sz="2294" spc="-22" dirty="0">
                <a:solidFill>
                  <a:srgbClr val="010202"/>
                </a:solidFill>
                <a:latin typeface="Calibri"/>
                <a:cs typeface="Calibri"/>
              </a:rPr>
              <a:t> </a:t>
            </a:r>
            <a:r>
              <a:rPr lang="en-CA" sz="2294" dirty="0">
                <a:solidFill>
                  <a:srgbClr val="010202"/>
                </a:solidFill>
                <a:latin typeface="Calibri"/>
                <a:cs typeface="Calibri"/>
              </a:rPr>
              <a:t>data:</a:t>
            </a:r>
            <a:r>
              <a:rPr lang="en-CA" sz="2294" spc="-22" dirty="0">
                <a:solidFill>
                  <a:srgbClr val="010202"/>
                </a:solidFill>
                <a:latin typeface="Calibri"/>
                <a:cs typeface="Calibri"/>
              </a:rPr>
              <a:t> </a:t>
            </a:r>
            <a:r>
              <a:rPr lang="en-CA" sz="2294" dirty="0">
                <a:solidFill>
                  <a:srgbClr val="ED2024"/>
                </a:solidFill>
                <a:latin typeface="Calibri"/>
                <a:cs typeface="Calibri"/>
              </a:rPr>
              <a:t>test</a:t>
            </a:r>
            <a:r>
              <a:rPr lang="en-CA" sz="2294" spc="-18" dirty="0">
                <a:solidFill>
                  <a:srgbClr val="ED2024"/>
                </a:solidFill>
                <a:latin typeface="Calibri"/>
                <a:cs typeface="Calibri"/>
              </a:rPr>
              <a:t> data</a:t>
            </a:r>
            <a:endParaRPr lang="en-CA" sz="2294" dirty="0">
              <a:latin typeface="Calibri"/>
              <a:cs typeface="Calibri"/>
            </a:endParaRPr>
          </a:p>
          <a:p>
            <a:pPr marL="144564" indent="-140081">
              <a:spcBef>
                <a:spcPts val="88"/>
              </a:spcBef>
              <a:buClr>
                <a:srgbClr val="295A91"/>
              </a:buClr>
              <a:buSzPct val="96153"/>
              <a:buFont typeface="Wingdings"/>
              <a:buChar char=""/>
              <a:tabLst>
                <a:tab pos="144564" algn="l"/>
              </a:tabLst>
            </a:pPr>
            <a:endParaRPr sz="2294" dirty="0">
              <a:latin typeface="Calibri"/>
              <a:cs typeface="Calibri"/>
            </a:endParaRPr>
          </a:p>
        </p:txBody>
      </p:sp>
      <p:sp>
        <p:nvSpPr>
          <p:cNvPr id="9" name="object 9"/>
          <p:cNvSpPr txBox="1"/>
          <p:nvPr/>
        </p:nvSpPr>
        <p:spPr>
          <a:xfrm>
            <a:off x="4639515" y="3711597"/>
            <a:ext cx="2912969" cy="364361"/>
          </a:xfrm>
          <a:prstGeom prst="rect">
            <a:avLst/>
          </a:prstGeom>
        </p:spPr>
        <p:txBody>
          <a:bodyPr vert="horz" wrap="square" lIns="0" tIns="11206" rIns="0" bIns="0" rtlCol="0">
            <a:spAutoFit/>
          </a:bodyPr>
          <a:lstStyle/>
          <a:p>
            <a:pPr marL="144564" indent="-140081">
              <a:spcBef>
                <a:spcPts val="88"/>
              </a:spcBef>
              <a:buClr>
                <a:srgbClr val="295A91"/>
              </a:buClr>
              <a:buSzPct val="96153"/>
              <a:buFont typeface="Wingdings"/>
              <a:buChar char=""/>
              <a:tabLst>
                <a:tab pos="144564" algn="l"/>
              </a:tabLst>
            </a:pPr>
            <a:r>
              <a:rPr sz="2294" dirty="0">
                <a:solidFill>
                  <a:srgbClr val="010202"/>
                </a:solidFill>
                <a:latin typeface="Calibri"/>
                <a:cs typeface="Calibri"/>
              </a:rPr>
              <a:t>Variations</a:t>
            </a:r>
            <a:r>
              <a:rPr sz="2294" spc="-66" dirty="0">
                <a:solidFill>
                  <a:srgbClr val="010202"/>
                </a:solidFill>
                <a:latin typeface="Calibri"/>
                <a:cs typeface="Calibri"/>
              </a:rPr>
              <a:t> </a:t>
            </a:r>
            <a:r>
              <a:rPr sz="2294" dirty="0">
                <a:solidFill>
                  <a:srgbClr val="010202"/>
                </a:solidFill>
                <a:latin typeface="Calibri"/>
                <a:cs typeface="Calibri"/>
              </a:rPr>
              <a:t>on</a:t>
            </a:r>
            <a:r>
              <a:rPr sz="2294" spc="-62" dirty="0">
                <a:solidFill>
                  <a:srgbClr val="010202"/>
                </a:solidFill>
                <a:latin typeface="Calibri"/>
                <a:cs typeface="Calibri"/>
              </a:rPr>
              <a:t> </a:t>
            </a:r>
            <a:r>
              <a:rPr sz="2294" spc="-9" dirty="0">
                <a:solidFill>
                  <a:srgbClr val="010202"/>
                </a:solidFill>
                <a:latin typeface="Calibri"/>
                <a:cs typeface="Calibri"/>
              </a:rPr>
              <a:t>paradigm</a:t>
            </a:r>
            <a:endParaRPr sz="2294" dirty="0">
              <a:latin typeface="Calibri"/>
              <a:cs typeface="Calibri"/>
            </a:endParaRPr>
          </a:p>
        </p:txBody>
      </p:sp>
      <p:sp>
        <p:nvSpPr>
          <p:cNvPr id="10" name="object 10"/>
          <p:cNvSpPr txBox="1"/>
          <p:nvPr/>
        </p:nvSpPr>
        <p:spPr>
          <a:xfrm>
            <a:off x="4920593" y="4200258"/>
            <a:ext cx="6283699" cy="1881360"/>
          </a:xfrm>
          <a:prstGeom prst="rect">
            <a:avLst/>
          </a:prstGeom>
        </p:spPr>
        <p:txBody>
          <a:bodyPr vert="horz" wrap="square" lIns="0" tIns="47065" rIns="0" bIns="0" rtlCol="0">
            <a:spAutoFit/>
          </a:bodyPr>
          <a:lstStyle/>
          <a:p>
            <a:pPr marL="354107" marR="4483" indent="-342900">
              <a:lnSpc>
                <a:spcPts val="2294"/>
              </a:lnSpc>
              <a:spcBef>
                <a:spcPts val="371"/>
              </a:spcBef>
              <a:buFont typeface="Wingdings" panose="05000000000000000000" pitchFamily="2" charset="2"/>
              <a:buChar char="q"/>
            </a:pPr>
            <a:r>
              <a:rPr sz="2118" dirty="0">
                <a:solidFill>
                  <a:srgbClr val="ED2024"/>
                </a:solidFill>
                <a:latin typeface="Calibri"/>
                <a:cs typeface="Calibri"/>
              </a:rPr>
              <a:t>Supervised:</a:t>
            </a:r>
            <a:r>
              <a:rPr sz="2118" spc="-84" dirty="0">
                <a:solidFill>
                  <a:srgbClr val="ED2024"/>
                </a:solidFill>
                <a:latin typeface="Calibri"/>
                <a:cs typeface="Calibri"/>
              </a:rPr>
              <a:t> </a:t>
            </a:r>
            <a:r>
              <a:rPr sz="2118" dirty="0">
                <a:solidFill>
                  <a:srgbClr val="010202"/>
                </a:solidFill>
                <a:latin typeface="Calibri"/>
                <a:cs typeface="Calibri"/>
              </a:rPr>
              <a:t>given</a:t>
            </a:r>
            <a:r>
              <a:rPr sz="2118" spc="-44" dirty="0">
                <a:solidFill>
                  <a:srgbClr val="010202"/>
                </a:solidFill>
                <a:latin typeface="Calibri"/>
                <a:cs typeface="Calibri"/>
              </a:rPr>
              <a:t> </a:t>
            </a:r>
            <a:r>
              <a:rPr sz="2118" dirty="0">
                <a:solidFill>
                  <a:srgbClr val="010202"/>
                </a:solidFill>
                <a:latin typeface="Calibri"/>
                <a:cs typeface="Calibri"/>
              </a:rPr>
              <a:t>a</a:t>
            </a:r>
            <a:r>
              <a:rPr sz="2118" spc="-44" dirty="0">
                <a:solidFill>
                  <a:srgbClr val="010202"/>
                </a:solidFill>
                <a:latin typeface="Calibri"/>
                <a:cs typeface="Calibri"/>
              </a:rPr>
              <a:t> </a:t>
            </a:r>
            <a:r>
              <a:rPr sz="2118" dirty="0">
                <a:solidFill>
                  <a:srgbClr val="010202"/>
                </a:solidFill>
                <a:latin typeface="Calibri"/>
                <a:cs typeface="Calibri"/>
              </a:rPr>
              <a:t>set</a:t>
            </a:r>
            <a:r>
              <a:rPr sz="2118" spc="-40" dirty="0">
                <a:solidFill>
                  <a:srgbClr val="010202"/>
                </a:solidFill>
                <a:latin typeface="Calibri"/>
                <a:cs typeface="Calibri"/>
              </a:rPr>
              <a:t> </a:t>
            </a:r>
            <a:r>
              <a:rPr sz="2118" dirty="0">
                <a:solidFill>
                  <a:srgbClr val="010202"/>
                </a:solidFill>
                <a:latin typeface="Calibri"/>
                <a:cs typeface="Calibri"/>
              </a:rPr>
              <a:t>of</a:t>
            </a:r>
            <a:r>
              <a:rPr sz="2118" spc="-44" dirty="0">
                <a:solidFill>
                  <a:srgbClr val="010202"/>
                </a:solidFill>
                <a:latin typeface="Calibri"/>
                <a:cs typeface="Calibri"/>
              </a:rPr>
              <a:t> </a:t>
            </a:r>
            <a:r>
              <a:rPr sz="2118" dirty="0">
                <a:solidFill>
                  <a:srgbClr val="010202"/>
                </a:solidFill>
                <a:latin typeface="Calibri"/>
                <a:cs typeface="Calibri"/>
              </a:rPr>
              <a:t>feature/label</a:t>
            </a:r>
            <a:r>
              <a:rPr sz="2118" spc="-40" dirty="0">
                <a:solidFill>
                  <a:srgbClr val="010202"/>
                </a:solidFill>
                <a:latin typeface="Calibri"/>
                <a:cs typeface="Calibri"/>
              </a:rPr>
              <a:t> </a:t>
            </a:r>
            <a:r>
              <a:rPr sz="2118" dirty="0">
                <a:solidFill>
                  <a:srgbClr val="010202"/>
                </a:solidFill>
                <a:latin typeface="Calibri"/>
                <a:cs typeface="Calibri"/>
              </a:rPr>
              <a:t>pairs,</a:t>
            </a:r>
            <a:r>
              <a:rPr sz="2118" spc="-44" dirty="0">
                <a:solidFill>
                  <a:srgbClr val="010202"/>
                </a:solidFill>
                <a:latin typeface="Calibri"/>
                <a:cs typeface="Calibri"/>
              </a:rPr>
              <a:t> </a:t>
            </a:r>
            <a:r>
              <a:rPr sz="2118" dirty="0">
                <a:solidFill>
                  <a:srgbClr val="010202"/>
                </a:solidFill>
                <a:latin typeface="Calibri"/>
                <a:cs typeface="Calibri"/>
              </a:rPr>
              <a:t>find</a:t>
            </a:r>
            <a:r>
              <a:rPr sz="2118" spc="-40" dirty="0">
                <a:solidFill>
                  <a:srgbClr val="010202"/>
                </a:solidFill>
                <a:latin typeface="Calibri"/>
                <a:cs typeface="Calibri"/>
              </a:rPr>
              <a:t> </a:t>
            </a:r>
            <a:r>
              <a:rPr sz="2118" dirty="0">
                <a:solidFill>
                  <a:srgbClr val="010202"/>
                </a:solidFill>
                <a:latin typeface="Calibri"/>
                <a:cs typeface="Calibri"/>
              </a:rPr>
              <a:t>a</a:t>
            </a:r>
            <a:r>
              <a:rPr sz="2118" spc="-44" dirty="0">
                <a:solidFill>
                  <a:srgbClr val="010202"/>
                </a:solidFill>
                <a:latin typeface="Calibri"/>
                <a:cs typeface="Calibri"/>
              </a:rPr>
              <a:t> </a:t>
            </a:r>
            <a:r>
              <a:rPr sz="2118" spc="-18" dirty="0">
                <a:solidFill>
                  <a:srgbClr val="010202"/>
                </a:solidFill>
                <a:latin typeface="Calibri"/>
                <a:cs typeface="Calibri"/>
              </a:rPr>
              <a:t>rule </a:t>
            </a:r>
            <a:r>
              <a:rPr sz="2118" dirty="0">
                <a:solidFill>
                  <a:srgbClr val="010202"/>
                </a:solidFill>
                <a:latin typeface="Calibri"/>
                <a:cs typeface="Calibri"/>
              </a:rPr>
              <a:t>that</a:t>
            </a:r>
            <a:r>
              <a:rPr sz="2118" spc="-26" dirty="0">
                <a:solidFill>
                  <a:srgbClr val="010202"/>
                </a:solidFill>
                <a:latin typeface="Calibri"/>
                <a:cs typeface="Calibri"/>
              </a:rPr>
              <a:t> </a:t>
            </a:r>
            <a:r>
              <a:rPr sz="2118" dirty="0">
                <a:solidFill>
                  <a:srgbClr val="010202"/>
                </a:solidFill>
                <a:latin typeface="Calibri"/>
                <a:cs typeface="Calibri"/>
              </a:rPr>
              <a:t>predicts</a:t>
            </a:r>
            <a:r>
              <a:rPr sz="2118" spc="-26" dirty="0">
                <a:solidFill>
                  <a:srgbClr val="010202"/>
                </a:solidFill>
                <a:latin typeface="Calibri"/>
                <a:cs typeface="Calibri"/>
              </a:rPr>
              <a:t> </a:t>
            </a:r>
            <a:r>
              <a:rPr sz="2118" dirty="0">
                <a:solidFill>
                  <a:srgbClr val="010202"/>
                </a:solidFill>
                <a:latin typeface="Calibri"/>
                <a:cs typeface="Calibri"/>
              </a:rPr>
              <a:t>the</a:t>
            </a:r>
            <a:r>
              <a:rPr sz="2118" spc="-26" dirty="0">
                <a:solidFill>
                  <a:srgbClr val="010202"/>
                </a:solidFill>
                <a:latin typeface="Calibri"/>
                <a:cs typeface="Calibri"/>
              </a:rPr>
              <a:t> </a:t>
            </a:r>
            <a:r>
              <a:rPr sz="2118" dirty="0">
                <a:solidFill>
                  <a:srgbClr val="010202"/>
                </a:solidFill>
                <a:latin typeface="Calibri"/>
                <a:cs typeface="Calibri"/>
              </a:rPr>
              <a:t>label</a:t>
            </a:r>
            <a:r>
              <a:rPr sz="2118" spc="-26" dirty="0">
                <a:solidFill>
                  <a:srgbClr val="010202"/>
                </a:solidFill>
                <a:latin typeface="Calibri"/>
                <a:cs typeface="Calibri"/>
              </a:rPr>
              <a:t> </a:t>
            </a:r>
            <a:r>
              <a:rPr sz="2118" dirty="0">
                <a:solidFill>
                  <a:srgbClr val="010202"/>
                </a:solidFill>
                <a:latin typeface="Calibri"/>
                <a:cs typeface="Calibri"/>
              </a:rPr>
              <a:t>associated</a:t>
            </a:r>
            <a:r>
              <a:rPr sz="2118" spc="-26" dirty="0">
                <a:solidFill>
                  <a:srgbClr val="010202"/>
                </a:solidFill>
                <a:latin typeface="Calibri"/>
                <a:cs typeface="Calibri"/>
              </a:rPr>
              <a:t> </a:t>
            </a:r>
            <a:r>
              <a:rPr sz="2118" dirty="0">
                <a:solidFill>
                  <a:srgbClr val="010202"/>
                </a:solidFill>
                <a:latin typeface="Calibri"/>
                <a:cs typeface="Calibri"/>
              </a:rPr>
              <a:t>with</a:t>
            </a:r>
            <a:r>
              <a:rPr sz="2118" spc="-26" dirty="0">
                <a:solidFill>
                  <a:srgbClr val="010202"/>
                </a:solidFill>
                <a:latin typeface="Calibri"/>
                <a:cs typeface="Calibri"/>
              </a:rPr>
              <a:t> </a:t>
            </a:r>
            <a:r>
              <a:rPr sz="2118" dirty="0">
                <a:solidFill>
                  <a:srgbClr val="010202"/>
                </a:solidFill>
                <a:latin typeface="Calibri"/>
                <a:cs typeface="Calibri"/>
              </a:rPr>
              <a:t>a</a:t>
            </a:r>
            <a:r>
              <a:rPr sz="2118" spc="-22" dirty="0">
                <a:solidFill>
                  <a:srgbClr val="010202"/>
                </a:solidFill>
                <a:latin typeface="Calibri"/>
                <a:cs typeface="Calibri"/>
              </a:rPr>
              <a:t> </a:t>
            </a:r>
            <a:r>
              <a:rPr sz="2118" spc="-9" dirty="0">
                <a:solidFill>
                  <a:srgbClr val="010202"/>
                </a:solidFill>
                <a:latin typeface="Calibri"/>
                <a:cs typeface="Calibri"/>
              </a:rPr>
              <a:t>previously </a:t>
            </a:r>
            <a:r>
              <a:rPr sz="2118" dirty="0">
                <a:solidFill>
                  <a:srgbClr val="010202"/>
                </a:solidFill>
                <a:latin typeface="Calibri"/>
                <a:cs typeface="Calibri"/>
              </a:rPr>
              <a:t>unseen</a:t>
            </a:r>
            <a:r>
              <a:rPr sz="2118" spc="-71" dirty="0">
                <a:solidFill>
                  <a:srgbClr val="010202"/>
                </a:solidFill>
                <a:latin typeface="Calibri"/>
                <a:cs typeface="Calibri"/>
              </a:rPr>
              <a:t> </a:t>
            </a:r>
            <a:r>
              <a:rPr sz="2118" spc="-9" dirty="0">
                <a:solidFill>
                  <a:srgbClr val="010202"/>
                </a:solidFill>
                <a:latin typeface="Calibri"/>
                <a:cs typeface="Calibri"/>
              </a:rPr>
              <a:t>input</a:t>
            </a:r>
            <a:endParaRPr sz="2118" dirty="0">
              <a:latin typeface="Calibri"/>
              <a:cs typeface="Calibri"/>
            </a:endParaRPr>
          </a:p>
          <a:p>
            <a:pPr marL="353546" marR="303135" indent="-342900">
              <a:lnSpc>
                <a:spcPts val="2294"/>
              </a:lnSpc>
              <a:spcBef>
                <a:spcPts val="529"/>
              </a:spcBef>
              <a:buFont typeface="Wingdings" panose="05000000000000000000" pitchFamily="2" charset="2"/>
              <a:buChar char="q"/>
            </a:pPr>
            <a:r>
              <a:rPr sz="2118" spc="-9" dirty="0">
                <a:solidFill>
                  <a:srgbClr val="ED2024"/>
                </a:solidFill>
                <a:latin typeface="Calibri"/>
                <a:cs typeface="Calibri"/>
              </a:rPr>
              <a:t>Unsupervised:</a:t>
            </a:r>
            <a:r>
              <a:rPr sz="2118" spc="-44" dirty="0">
                <a:solidFill>
                  <a:srgbClr val="ED2024"/>
                </a:solidFill>
                <a:latin typeface="Calibri"/>
                <a:cs typeface="Calibri"/>
              </a:rPr>
              <a:t> </a:t>
            </a:r>
            <a:r>
              <a:rPr sz="2118" dirty="0">
                <a:solidFill>
                  <a:srgbClr val="010202"/>
                </a:solidFill>
                <a:latin typeface="Calibri"/>
                <a:cs typeface="Calibri"/>
              </a:rPr>
              <a:t>given</a:t>
            </a:r>
            <a:r>
              <a:rPr sz="2118" spc="-22" dirty="0">
                <a:solidFill>
                  <a:srgbClr val="010202"/>
                </a:solidFill>
                <a:latin typeface="Calibri"/>
                <a:cs typeface="Calibri"/>
              </a:rPr>
              <a:t> </a:t>
            </a:r>
            <a:r>
              <a:rPr sz="2118" dirty="0">
                <a:solidFill>
                  <a:srgbClr val="010202"/>
                </a:solidFill>
                <a:latin typeface="Calibri"/>
                <a:cs typeface="Calibri"/>
              </a:rPr>
              <a:t>a</a:t>
            </a:r>
            <a:r>
              <a:rPr sz="2118" spc="-26" dirty="0">
                <a:solidFill>
                  <a:srgbClr val="010202"/>
                </a:solidFill>
                <a:latin typeface="Calibri"/>
                <a:cs typeface="Calibri"/>
              </a:rPr>
              <a:t> </a:t>
            </a:r>
            <a:r>
              <a:rPr sz="2118" dirty="0">
                <a:solidFill>
                  <a:srgbClr val="010202"/>
                </a:solidFill>
                <a:latin typeface="Calibri"/>
                <a:cs typeface="Calibri"/>
              </a:rPr>
              <a:t>set</a:t>
            </a:r>
            <a:r>
              <a:rPr sz="2118" spc="-22" dirty="0">
                <a:solidFill>
                  <a:srgbClr val="010202"/>
                </a:solidFill>
                <a:latin typeface="Calibri"/>
                <a:cs typeface="Calibri"/>
              </a:rPr>
              <a:t> </a:t>
            </a:r>
            <a:r>
              <a:rPr sz="2118" dirty="0">
                <a:solidFill>
                  <a:srgbClr val="010202"/>
                </a:solidFill>
                <a:latin typeface="Calibri"/>
                <a:cs typeface="Calibri"/>
              </a:rPr>
              <a:t>of</a:t>
            </a:r>
            <a:r>
              <a:rPr sz="2118" spc="-22" dirty="0">
                <a:solidFill>
                  <a:srgbClr val="010202"/>
                </a:solidFill>
                <a:latin typeface="Calibri"/>
                <a:cs typeface="Calibri"/>
              </a:rPr>
              <a:t> </a:t>
            </a:r>
            <a:r>
              <a:rPr sz="2118" dirty="0">
                <a:solidFill>
                  <a:srgbClr val="010202"/>
                </a:solidFill>
                <a:latin typeface="Calibri"/>
                <a:cs typeface="Calibri"/>
              </a:rPr>
              <a:t>feature</a:t>
            </a:r>
            <a:r>
              <a:rPr sz="2118" spc="-22" dirty="0">
                <a:solidFill>
                  <a:srgbClr val="010202"/>
                </a:solidFill>
                <a:latin typeface="Calibri"/>
                <a:cs typeface="Calibri"/>
              </a:rPr>
              <a:t> </a:t>
            </a:r>
            <a:r>
              <a:rPr sz="2118" dirty="0">
                <a:solidFill>
                  <a:srgbClr val="010202"/>
                </a:solidFill>
                <a:latin typeface="Calibri"/>
                <a:cs typeface="Calibri"/>
              </a:rPr>
              <a:t>vectors</a:t>
            </a:r>
            <a:r>
              <a:rPr sz="2118" spc="-22" dirty="0">
                <a:solidFill>
                  <a:srgbClr val="010202"/>
                </a:solidFill>
                <a:latin typeface="Calibri"/>
                <a:cs typeface="Calibri"/>
              </a:rPr>
              <a:t> </a:t>
            </a:r>
            <a:r>
              <a:rPr sz="2118" spc="-9" dirty="0">
                <a:solidFill>
                  <a:srgbClr val="010202"/>
                </a:solidFill>
                <a:latin typeface="Calibri"/>
                <a:cs typeface="Calibri"/>
              </a:rPr>
              <a:t>(without </a:t>
            </a:r>
            <a:r>
              <a:rPr sz="2118" dirty="0">
                <a:solidFill>
                  <a:srgbClr val="010202"/>
                </a:solidFill>
                <a:latin typeface="Calibri"/>
                <a:cs typeface="Calibri"/>
              </a:rPr>
              <a:t>labels}</a:t>
            </a:r>
            <a:r>
              <a:rPr sz="2118" spc="-13" dirty="0">
                <a:solidFill>
                  <a:srgbClr val="010202"/>
                </a:solidFill>
                <a:latin typeface="Calibri"/>
                <a:cs typeface="Calibri"/>
              </a:rPr>
              <a:t> </a:t>
            </a:r>
            <a:r>
              <a:rPr sz="2118" dirty="0">
                <a:solidFill>
                  <a:srgbClr val="010202"/>
                </a:solidFill>
                <a:latin typeface="Calibri"/>
                <a:cs typeface="Calibri"/>
              </a:rPr>
              <a:t>group</a:t>
            </a:r>
            <a:r>
              <a:rPr sz="2118" spc="-13" dirty="0">
                <a:solidFill>
                  <a:srgbClr val="010202"/>
                </a:solidFill>
                <a:latin typeface="Calibri"/>
                <a:cs typeface="Calibri"/>
              </a:rPr>
              <a:t> </a:t>
            </a:r>
            <a:r>
              <a:rPr sz="2118" dirty="0">
                <a:solidFill>
                  <a:srgbClr val="010202"/>
                </a:solidFill>
                <a:latin typeface="Calibri"/>
                <a:cs typeface="Calibri"/>
              </a:rPr>
              <a:t>them</a:t>
            </a:r>
            <a:r>
              <a:rPr sz="2118" spc="-13" dirty="0">
                <a:solidFill>
                  <a:srgbClr val="010202"/>
                </a:solidFill>
                <a:latin typeface="Calibri"/>
                <a:cs typeface="Calibri"/>
              </a:rPr>
              <a:t> </a:t>
            </a:r>
            <a:r>
              <a:rPr sz="2118" dirty="0">
                <a:solidFill>
                  <a:srgbClr val="010202"/>
                </a:solidFill>
                <a:latin typeface="Calibri"/>
                <a:cs typeface="Calibri"/>
              </a:rPr>
              <a:t>into</a:t>
            </a:r>
            <a:r>
              <a:rPr sz="2118" spc="-13" dirty="0">
                <a:solidFill>
                  <a:srgbClr val="010202"/>
                </a:solidFill>
                <a:latin typeface="Calibri"/>
                <a:cs typeface="Calibri"/>
              </a:rPr>
              <a:t> </a:t>
            </a:r>
            <a:r>
              <a:rPr sz="2118" dirty="0">
                <a:solidFill>
                  <a:srgbClr val="010202"/>
                </a:solidFill>
                <a:latin typeface="Calibri"/>
                <a:cs typeface="Calibri"/>
              </a:rPr>
              <a:t>"natural</a:t>
            </a:r>
            <a:r>
              <a:rPr sz="2118" spc="-13" dirty="0">
                <a:solidFill>
                  <a:srgbClr val="010202"/>
                </a:solidFill>
                <a:latin typeface="Calibri"/>
                <a:cs typeface="Calibri"/>
              </a:rPr>
              <a:t> </a:t>
            </a:r>
            <a:r>
              <a:rPr sz="2118" dirty="0">
                <a:solidFill>
                  <a:srgbClr val="010202"/>
                </a:solidFill>
                <a:latin typeface="Calibri"/>
                <a:cs typeface="Calibri"/>
              </a:rPr>
              <a:t>clusters"</a:t>
            </a:r>
            <a:r>
              <a:rPr sz="2118" spc="-9" dirty="0">
                <a:solidFill>
                  <a:srgbClr val="010202"/>
                </a:solidFill>
                <a:latin typeface="Calibri"/>
                <a:cs typeface="Calibri"/>
              </a:rPr>
              <a:t> </a:t>
            </a:r>
            <a:r>
              <a:rPr sz="2118" dirty="0">
                <a:solidFill>
                  <a:srgbClr val="010202"/>
                </a:solidFill>
                <a:latin typeface="Calibri"/>
                <a:cs typeface="Calibri"/>
              </a:rPr>
              <a:t>(or</a:t>
            </a:r>
            <a:r>
              <a:rPr sz="2118" spc="-13" dirty="0">
                <a:solidFill>
                  <a:srgbClr val="010202"/>
                </a:solidFill>
                <a:latin typeface="Calibri"/>
                <a:cs typeface="Calibri"/>
              </a:rPr>
              <a:t> </a:t>
            </a:r>
            <a:r>
              <a:rPr sz="2118" spc="-9" dirty="0">
                <a:solidFill>
                  <a:srgbClr val="010202"/>
                </a:solidFill>
                <a:latin typeface="Calibri"/>
                <a:cs typeface="Calibri"/>
              </a:rPr>
              <a:t>create </a:t>
            </a:r>
            <a:r>
              <a:rPr sz="2118" dirty="0">
                <a:solidFill>
                  <a:srgbClr val="010202"/>
                </a:solidFill>
                <a:latin typeface="Calibri"/>
                <a:cs typeface="Calibri"/>
              </a:rPr>
              <a:t>labels</a:t>
            </a:r>
            <a:r>
              <a:rPr sz="2118" spc="-44" dirty="0">
                <a:solidFill>
                  <a:srgbClr val="010202"/>
                </a:solidFill>
                <a:latin typeface="Calibri"/>
                <a:cs typeface="Calibri"/>
              </a:rPr>
              <a:t> </a:t>
            </a:r>
            <a:r>
              <a:rPr sz="2118" dirty="0">
                <a:solidFill>
                  <a:srgbClr val="010202"/>
                </a:solidFill>
                <a:latin typeface="Calibri"/>
                <a:cs typeface="Calibri"/>
              </a:rPr>
              <a:t>for</a:t>
            </a:r>
            <a:r>
              <a:rPr sz="2118" spc="-40" dirty="0">
                <a:solidFill>
                  <a:srgbClr val="010202"/>
                </a:solidFill>
                <a:latin typeface="Calibri"/>
                <a:cs typeface="Calibri"/>
              </a:rPr>
              <a:t> </a:t>
            </a:r>
            <a:r>
              <a:rPr sz="2118" spc="-9" dirty="0">
                <a:solidFill>
                  <a:srgbClr val="010202"/>
                </a:solidFill>
                <a:latin typeface="Calibri"/>
                <a:cs typeface="Calibri"/>
              </a:rPr>
              <a:t>groups}</a:t>
            </a:r>
            <a:endParaRPr sz="2118" dirty="0">
              <a:latin typeface="Calibri"/>
              <a:cs typeface="Calibri"/>
            </a:endParaRPr>
          </a:p>
        </p:txBody>
      </p:sp>
      <p:sp>
        <p:nvSpPr>
          <p:cNvPr id="11" name="object 11"/>
          <p:cNvSpPr txBox="1">
            <a:spLocks noGrp="1"/>
          </p:cNvSpPr>
          <p:nvPr>
            <p:ph type="title"/>
          </p:nvPr>
        </p:nvSpPr>
        <p:spPr>
          <a:xfrm>
            <a:off x="1025759" y="1026683"/>
            <a:ext cx="3331904" cy="503758"/>
          </a:xfrm>
          <a:prstGeom prst="rect">
            <a:avLst/>
          </a:prstGeom>
        </p:spPr>
        <p:txBody>
          <a:bodyPr vert="horz" wrap="square" lIns="0" tIns="11206" rIns="0" bIns="0" rtlCol="0" anchor="t">
            <a:spAutoFit/>
          </a:bodyPr>
          <a:lstStyle/>
          <a:p>
            <a:pPr marL="11206">
              <a:lnSpc>
                <a:spcPct val="100000"/>
              </a:lnSpc>
              <a:spcBef>
                <a:spcPts val="88"/>
              </a:spcBef>
            </a:pPr>
            <a:r>
              <a:rPr spc="-40" dirty="0"/>
              <a:t>Basic</a:t>
            </a:r>
            <a:r>
              <a:rPr spc="-110" dirty="0"/>
              <a:t> </a:t>
            </a:r>
            <a:r>
              <a:rPr spc="-53" dirty="0"/>
              <a:t>Paradigm</a:t>
            </a:r>
          </a:p>
        </p:txBody>
      </p:sp>
      <p:sp>
        <p:nvSpPr>
          <p:cNvPr id="12" name="object 12"/>
          <p:cNvSpPr txBox="1"/>
          <p:nvPr/>
        </p:nvSpPr>
        <p:spPr>
          <a:xfrm>
            <a:off x="5996853" y="1576476"/>
            <a:ext cx="2657475" cy="774953"/>
          </a:xfrm>
          <a:prstGeom prst="rect">
            <a:avLst/>
          </a:prstGeom>
          <a:ln w="9525">
            <a:solidFill>
              <a:srgbClr val="3C57A7"/>
            </a:solidFill>
          </a:ln>
        </p:spPr>
        <p:txBody>
          <a:bodyPr vert="horz" wrap="square" lIns="0" tIns="41462" rIns="0" bIns="0" rtlCol="0">
            <a:spAutoFit/>
          </a:bodyPr>
          <a:lstStyle/>
          <a:p>
            <a:pPr marL="80687" marR="325548">
              <a:lnSpc>
                <a:spcPct val="99500"/>
              </a:lnSpc>
              <a:spcBef>
                <a:spcPts val="326"/>
              </a:spcBef>
            </a:pPr>
            <a:r>
              <a:rPr sz="1588" dirty="0">
                <a:solidFill>
                  <a:srgbClr val="010202"/>
                </a:solidFill>
                <a:latin typeface="Calibri"/>
                <a:cs typeface="Calibri"/>
              </a:rPr>
              <a:t>Football</a:t>
            </a:r>
            <a:r>
              <a:rPr sz="1588" spc="-40" dirty="0">
                <a:solidFill>
                  <a:srgbClr val="010202"/>
                </a:solidFill>
                <a:latin typeface="Calibri"/>
                <a:cs typeface="Calibri"/>
              </a:rPr>
              <a:t> </a:t>
            </a:r>
            <a:r>
              <a:rPr sz="1588" dirty="0">
                <a:solidFill>
                  <a:srgbClr val="010202"/>
                </a:solidFill>
                <a:latin typeface="Calibri"/>
                <a:cs typeface="Calibri"/>
              </a:rPr>
              <a:t>players,</a:t>
            </a:r>
            <a:r>
              <a:rPr sz="1588" spc="-40" dirty="0">
                <a:solidFill>
                  <a:srgbClr val="010202"/>
                </a:solidFill>
                <a:latin typeface="Calibri"/>
                <a:cs typeface="Calibri"/>
              </a:rPr>
              <a:t> </a:t>
            </a:r>
            <a:r>
              <a:rPr sz="1588" dirty="0">
                <a:solidFill>
                  <a:srgbClr val="010202"/>
                </a:solidFill>
                <a:latin typeface="Calibri"/>
                <a:cs typeface="Calibri"/>
              </a:rPr>
              <a:t>labeled</a:t>
            </a:r>
            <a:r>
              <a:rPr sz="1588" spc="-35" dirty="0">
                <a:solidFill>
                  <a:srgbClr val="010202"/>
                </a:solidFill>
                <a:latin typeface="Calibri"/>
                <a:cs typeface="Calibri"/>
              </a:rPr>
              <a:t> </a:t>
            </a:r>
            <a:r>
              <a:rPr sz="1588" spc="-22" dirty="0">
                <a:solidFill>
                  <a:srgbClr val="010202"/>
                </a:solidFill>
                <a:latin typeface="Calibri"/>
                <a:cs typeface="Calibri"/>
              </a:rPr>
              <a:t>by </a:t>
            </a:r>
            <a:r>
              <a:rPr sz="1588" dirty="0">
                <a:solidFill>
                  <a:srgbClr val="010202"/>
                </a:solidFill>
                <a:latin typeface="Calibri"/>
                <a:cs typeface="Calibri"/>
              </a:rPr>
              <a:t>position,</a:t>
            </a:r>
            <a:r>
              <a:rPr sz="1588" spc="-49" dirty="0">
                <a:solidFill>
                  <a:srgbClr val="010202"/>
                </a:solidFill>
                <a:latin typeface="Calibri"/>
                <a:cs typeface="Calibri"/>
              </a:rPr>
              <a:t> </a:t>
            </a:r>
            <a:r>
              <a:rPr sz="1588" dirty="0">
                <a:solidFill>
                  <a:srgbClr val="010202"/>
                </a:solidFill>
                <a:latin typeface="Calibri"/>
                <a:cs typeface="Calibri"/>
              </a:rPr>
              <a:t>with</a:t>
            </a:r>
            <a:r>
              <a:rPr sz="1588" spc="-49" dirty="0">
                <a:solidFill>
                  <a:srgbClr val="010202"/>
                </a:solidFill>
                <a:latin typeface="Calibri"/>
                <a:cs typeface="Calibri"/>
              </a:rPr>
              <a:t> </a:t>
            </a:r>
            <a:r>
              <a:rPr sz="1588" dirty="0">
                <a:solidFill>
                  <a:srgbClr val="010202"/>
                </a:solidFill>
                <a:latin typeface="Calibri"/>
                <a:cs typeface="Calibri"/>
              </a:rPr>
              <a:t>height</a:t>
            </a:r>
            <a:r>
              <a:rPr sz="1588" spc="-44" dirty="0">
                <a:solidFill>
                  <a:srgbClr val="010202"/>
                </a:solidFill>
                <a:latin typeface="Calibri"/>
                <a:cs typeface="Calibri"/>
              </a:rPr>
              <a:t> </a:t>
            </a:r>
            <a:r>
              <a:rPr sz="1588" spc="-22" dirty="0">
                <a:solidFill>
                  <a:srgbClr val="010202"/>
                </a:solidFill>
                <a:latin typeface="Calibri"/>
                <a:cs typeface="Calibri"/>
              </a:rPr>
              <a:t>and </a:t>
            </a:r>
            <a:r>
              <a:rPr sz="1588" dirty="0">
                <a:solidFill>
                  <a:srgbClr val="010202"/>
                </a:solidFill>
                <a:latin typeface="Calibri"/>
                <a:cs typeface="Calibri"/>
              </a:rPr>
              <a:t>weight</a:t>
            </a:r>
            <a:r>
              <a:rPr sz="1588" spc="-49" dirty="0">
                <a:solidFill>
                  <a:srgbClr val="010202"/>
                </a:solidFill>
                <a:latin typeface="Calibri"/>
                <a:cs typeface="Calibri"/>
              </a:rPr>
              <a:t> </a:t>
            </a:r>
            <a:r>
              <a:rPr sz="1588" spc="-18" dirty="0">
                <a:solidFill>
                  <a:srgbClr val="010202"/>
                </a:solidFill>
                <a:latin typeface="Calibri"/>
                <a:cs typeface="Calibri"/>
              </a:rPr>
              <a:t>data</a:t>
            </a:r>
            <a:endParaRPr sz="1588">
              <a:latin typeface="Calibri"/>
              <a:cs typeface="Calibri"/>
            </a:endParaRPr>
          </a:p>
        </p:txBody>
      </p:sp>
      <p:sp>
        <p:nvSpPr>
          <p:cNvPr id="13" name="object 13"/>
          <p:cNvSpPr txBox="1"/>
          <p:nvPr/>
        </p:nvSpPr>
        <p:spPr>
          <a:xfrm>
            <a:off x="7950623" y="2401819"/>
            <a:ext cx="2657475" cy="541626"/>
          </a:xfrm>
          <a:prstGeom prst="rect">
            <a:avLst/>
          </a:prstGeom>
          <a:ln w="9525">
            <a:solidFill>
              <a:srgbClr val="3C57A7"/>
            </a:solidFill>
          </a:ln>
        </p:spPr>
        <p:txBody>
          <a:bodyPr vert="horz" wrap="square" lIns="0" tIns="53788" rIns="0" bIns="0" rtlCol="0">
            <a:spAutoFit/>
          </a:bodyPr>
          <a:lstStyle/>
          <a:p>
            <a:pPr marL="80687" marR="619718">
              <a:lnSpc>
                <a:spcPts val="1853"/>
              </a:lnSpc>
              <a:spcBef>
                <a:spcPts val="424"/>
              </a:spcBef>
            </a:pPr>
            <a:r>
              <a:rPr sz="1588" dirty="0">
                <a:solidFill>
                  <a:srgbClr val="010202"/>
                </a:solidFill>
                <a:latin typeface="Calibri"/>
                <a:cs typeface="Calibri"/>
              </a:rPr>
              <a:t>Find</a:t>
            </a:r>
            <a:r>
              <a:rPr sz="1588" spc="-49" dirty="0">
                <a:solidFill>
                  <a:srgbClr val="010202"/>
                </a:solidFill>
                <a:latin typeface="Calibri"/>
                <a:cs typeface="Calibri"/>
              </a:rPr>
              <a:t> </a:t>
            </a:r>
            <a:r>
              <a:rPr sz="1588" dirty="0">
                <a:solidFill>
                  <a:srgbClr val="010202"/>
                </a:solidFill>
                <a:latin typeface="Calibri"/>
                <a:cs typeface="Calibri"/>
              </a:rPr>
              <a:t>canonical</a:t>
            </a:r>
            <a:r>
              <a:rPr sz="1588" spc="-49" dirty="0">
                <a:solidFill>
                  <a:srgbClr val="010202"/>
                </a:solidFill>
                <a:latin typeface="Calibri"/>
                <a:cs typeface="Calibri"/>
              </a:rPr>
              <a:t> </a:t>
            </a:r>
            <a:r>
              <a:rPr sz="1588" dirty="0">
                <a:solidFill>
                  <a:srgbClr val="010202"/>
                </a:solidFill>
                <a:latin typeface="Calibri"/>
                <a:cs typeface="Calibri"/>
              </a:rPr>
              <a:t>model</a:t>
            </a:r>
            <a:r>
              <a:rPr sz="1588" spc="-49" dirty="0">
                <a:solidFill>
                  <a:srgbClr val="010202"/>
                </a:solidFill>
                <a:latin typeface="Calibri"/>
                <a:cs typeface="Calibri"/>
              </a:rPr>
              <a:t> </a:t>
            </a:r>
            <a:r>
              <a:rPr sz="1588" spc="-22" dirty="0">
                <a:solidFill>
                  <a:srgbClr val="010202"/>
                </a:solidFill>
                <a:latin typeface="Calibri"/>
                <a:cs typeface="Calibri"/>
              </a:rPr>
              <a:t>of </a:t>
            </a:r>
            <a:r>
              <a:rPr sz="1588" dirty="0">
                <a:solidFill>
                  <a:srgbClr val="010202"/>
                </a:solidFill>
                <a:latin typeface="Calibri"/>
                <a:cs typeface="Calibri"/>
              </a:rPr>
              <a:t>position,</a:t>
            </a:r>
            <a:r>
              <a:rPr sz="1588" spc="-44" dirty="0">
                <a:solidFill>
                  <a:srgbClr val="010202"/>
                </a:solidFill>
                <a:latin typeface="Calibri"/>
                <a:cs typeface="Calibri"/>
              </a:rPr>
              <a:t> </a:t>
            </a:r>
            <a:r>
              <a:rPr sz="1588" dirty="0">
                <a:solidFill>
                  <a:srgbClr val="010202"/>
                </a:solidFill>
                <a:latin typeface="Calibri"/>
                <a:cs typeface="Calibri"/>
              </a:rPr>
              <a:t>by</a:t>
            </a:r>
            <a:r>
              <a:rPr sz="1588" spc="-40" dirty="0">
                <a:solidFill>
                  <a:srgbClr val="010202"/>
                </a:solidFill>
                <a:latin typeface="Calibri"/>
                <a:cs typeface="Calibri"/>
              </a:rPr>
              <a:t> </a:t>
            </a:r>
            <a:r>
              <a:rPr sz="1588" spc="-9" dirty="0">
                <a:solidFill>
                  <a:srgbClr val="010202"/>
                </a:solidFill>
                <a:latin typeface="Calibri"/>
                <a:cs typeface="Calibri"/>
              </a:rPr>
              <a:t>statistics</a:t>
            </a:r>
            <a:endParaRPr sz="1588">
              <a:latin typeface="Calibri"/>
              <a:cs typeface="Calibri"/>
            </a:endParaRPr>
          </a:p>
        </p:txBody>
      </p:sp>
      <p:sp>
        <p:nvSpPr>
          <p:cNvPr id="14" name="object 14"/>
          <p:cNvSpPr/>
          <p:nvPr/>
        </p:nvSpPr>
        <p:spPr>
          <a:xfrm>
            <a:off x="7950623" y="3141346"/>
            <a:ext cx="2645709" cy="570379"/>
          </a:xfrm>
          <a:custGeom>
            <a:avLst/>
            <a:gdLst/>
            <a:ahLst/>
            <a:cxnLst/>
            <a:rect l="l" t="t" r="r" b="b"/>
            <a:pathLst>
              <a:path w="2998470" h="646429">
                <a:moveTo>
                  <a:pt x="2998139" y="645998"/>
                </a:moveTo>
                <a:lnTo>
                  <a:pt x="0" y="645998"/>
                </a:lnTo>
                <a:lnTo>
                  <a:pt x="0" y="0"/>
                </a:lnTo>
                <a:lnTo>
                  <a:pt x="2998139" y="0"/>
                </a:lnTo>
              </a:path>
            </a:pathLst>
          </a:custGeom>
          <a:ln w="9525">
            <a:solidFill>
              <a:srgbClr val="3C57A7"/>
            </a:solidFill>
          </a:ln>
        </p:spPr>
        <p:txBody>
          <a:bodyPr wrap="square" lIns="0" tIns="0" rIns="0" bIns="0" rtlCol="0"/>
          <a:lstStyle/>
          <a:p>
            <a:endParaRPr sz="1588"/>
          </a:p>
        </p:txBody>
      </p:sp>
      <p:sp>
        <p:nvSpPr>
          <p:cNvPr id="15" name="object 15"/>
          <p:cNvSpPr txBox="1"/>
          <p:nvPr/>
        </p:nvSpPr>
        <p:spPr>
          <a:xfrm>
            <a:off x="7958747" y="3136141"/>
            <a:ext cx="3035724" cy="512206"/>
          </a:xfrm>
          <a:prstGeom prst="rect">
            <a:avLst/>
          </a:prstGeom>
        </p:spPr>
        <p:txBody>
          <a:bodyPr vert="horz" wrap="square" lIns="0" tIns="24652" rIns="0" bIns="0" rtlCol="0">
            <a:spAutoFit/>
          </a:bodyPr>
          <a:lstStyle/>
          <a:p>
            <a:pPr marL="76204" marR="660622">
              <a:lnSpc>
                <a:spcPts val="1853"/>
              </a:lnSpc>
              <a:spcBef>
                <a:spcPts val="193"/>
              </a:spcBef>
            </a:pPr>
            <a:r>
              <a:rPr sz="1588" dirty="0">
                <a:solidFill>
                  <a:srgbClr val="010202"/>
                </a:solidFill>
                <a:latin typeface="Calibri"/>
                <a:cs typeface="Calibri"/>
              </a:rPr>
              <a:t>Predict</a:t>
            </a:r>
            <a:r>
              <a:rPr sz="1588" spc="-26" dirty="0">
                <a:solidFill>
                  <a:srgbClr val="010202"/>
                </a:solidFill>
                <a:latin typeface="Calibri"/>
                <a:cs typeface="Calibri"/>
              </a:rPr>
              <a:t> </a:t>
            </a:r>
            <a:r>
              <a:rPr sz="1588" dirty="0">
                <a:solidFill>
                  <a:srgbClr val="010202"/>
                </a:solidFill>
                <a:latin typeface="Calibri"/>
                <a:cs typeface="Calibri"/>
              </a:rPr>
              <a:t>position</a:t>
            </a:r>
            <a:r>
              <a:rPr sz="1588" spc="-26" dirty="0">
                <a:solidFill>
                  <a:srgbClr val="010202"/>
                </a:solidFill>
                <a:latin typeface="Calibri"/>
                <a:cs typeface="Calibri"/>
              </a:rPr>
              <a:t> </a:t>
            </a:r>
            <a:r>
              <a:rPr sz="1588" dirty="0">
                <a:solidFill>
                  <a:srgbClr val="010202"/>
                </a:solidFill>
                <a:latin typeface="Calibri"/>
                <a:cs typeface="Calibri"/>
              </a:rPr>
              <a:t>of</a:t>
            </a:r>
            <a:r>
              <a:rPr sz="1588" spc="-26" dirty="0">
                <a:solidFill>
                  <a:srgbClr val="010202"/>
                </a:solidFill>
                <a:latin typeface="Calibri"/>
                <a:cs typeface="Calibri"/>
              </a:rPr>
              <a:t> </a:t>
            </a:r>
            <a:r>
              <a:rPr sz="1588" spc="-22" dirty="0">
                <a:solidFill>
                  <a:srgbClr val="010202"/>
                </a:solidFill>
                <a:latin typeface="Calibri"/>
                <a:cs typeface="Calibri"/>
              </a:rPr>
              <a:t>new </a:t>
            </a:r>
            <a:r>
              <a:rPr sz="1588" spc="-9" dirty="0">
                <a:solidFill>
                  <a:srgbClr val="010202"/>
                </a:solidFill>
                <a:latin typeface="Calibri"/>
                <a:cs typeface="Calibri"/>
              </a:rPr>
              <a:t>players</a:t>
            </a:r>
            <a:endParaRPr sz="1588"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4CAF-D6D0-694A-AB61-2E1920E5C65E}"/>
              </a:ext>
            </a:extLst>
          </p:cNvPr>
          <p:cNvSpPr>
            <a:spLocks noGrp="1"/>
          </p:cNvSpPr>
          <p:nvPr>
            <p:ph type="title"/>
          </p:nvPr>
        </p:nvSpPr>
        <p:spPr/>
        <p:txBody>
          <a:bodyPr/>
          <a:lstStyle/>
          <a:p>
            <a:r>
              <a:rPr lang="en-US" dirty="0"/>
              <a:t>What’s this Deep Learning Bit?</a:t>
            </a:r>
          </a:p>
        </p:txBody>
      </p:sp>
      <p:sp>
        <p:nvSpPr>
          <p:cNvPr id="3" name="Content Placeholder 2">
            <a:extLst>
              <a:ext uri="{FF2B5EF4-FFF2-40B4-BE49-F238E27FC236}">
                <a16:creationId xmlns:a16="http://schemas.microsoft.com/office/drawing/2014/main" id="{960D9FBA-237B-9548-9F64-6A986A8CAD36}"/>
              </a:ext>
            </a:extLst>
          </p:cNvPr>
          <p:cNvSpPr>
            <a:spLocks noGrp="1"/>
          </p:cNvSpPr>
          <p:nvPr>
            <p:ph idx="1"/>
          </p:nvPr>
        </p:nvSpPr>
        <p:spPr>
          <a:xfrm>
            <a:off x="1451579" y="2015732"/>
            <a:ext cx="9603275" cy="4242564"/>
          </a:xfrm>
        </p:spPr>
        <p:txBody>
          <a:bodyPr>
            <a:normAutofit/>
          </a:bodyPr>
          <a:lstStyle/>
          <a:p>
            <a:r>
              <a:rPr lang="en-US" dirty="0"/>
              <a:t>Deep Learning uses neural networks – one type of algorithm of machine learning.</a:t>
            </a:r>
          </a:p>
          <a:p>
            <a:r>
              <a:rPr lang="en-US" dirty="0"/>
              <a:t>The DL algorithm can be replaced with linear regression, trees, or any other algorithm and the concepts are the same. </a:t>
            </a:r>
          </a:p>
        </p:txBody>
      </p:sp>
    </p:spTree>
    <p:extLst>
      <p:ext uri="{BB962C8B-B14F-4D97-AF65-F5344CB8AC3E}">
        <p14:creationId xmlns:p14="http://schemas.microsoft.com/office/powerpoint/2010/main" val="162850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36DB7-1A26-BF77-DA1B-B3A833DFFDA1}"/>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4014679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BE61A5AF-D1D2-34BD-3F48-D932E40E840B}"/>
              </a:ext>
            </a:extLst>
          </p:cNvPr>
          <p:cNvPicPr>
            <a:picLocks noChangeAspect="1"/>
          </p:cNvPicPr>
          <p:nvPr/>
        </p:nvPicPr>
        <p:blipFill>
          <a:blip r:embed="rId4"/>
          <a:stretch>
            <a:fillRect/>
          </a:stretch>
        </p:blipFill>
        <p:spPr>
          <a:xfrm>
            <a:off x="14287" y="85725"/>
            <a:ext cx="12163425" cy="6686550"/>
          </a:xfrm>
          <a:prstGeom prst="rect">
            <a:avLst/>
          </a:prstGeom>
        </p:spPr>
      </p:pic>
    </p:spTree>
    <p:extLst>
      <p:ext uri="{BB962C8B-B14F-4D97-AF65-F5344CB8AC3E}">
        <p14:creationId xmlns:p14="http://schemas.microsoft.com/office/powerpoint/2010/main" val="114297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255F8-8554-B27E-F2AB-8244D804C2FD}"/>
              </a:ext>
            </a:extLst>
          </p:cNvPr>
          <p:cNvPicPr>
            <a:picLocks noChangeAspect="1"/>
          </p:cNvPicPr>
          <p:nvPr/>
        </p:nvPicPr>
        <p:blipFill>
          <a:blip r:embed="rId3"/>
          <a:srcRect t="2421" b="7938"/>
          <a:stretch/>
        </p:blipFill>
        <p:spPr>
          <a:xfrm>
            <a:off x="20" y="10"/>
            <a:ext cx="12191980" cy="6857990"/>
          </a:xfrm>
          <a:prstGeom prst="rect">
            <a:avLst/>
          </a:prstGeom>
        </p:spPr>
      </p:pic>
    </p:spTree>
    <p:extLst>
      <p:ext uri="{BB962C8B-B14F-4D97-AF65-F5344CB8AC3E}">
        <p14:creationId xmlns:p14="http://schemas.microsoft.com/office/powerpoint/2010/main" val="293281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D630-3C74-EF1C-6972-4FD72F406AB7}"/>
              </a:ext>
            </a:extLst>
          </p:cNvPr>
          <p:cNvSpPr>
            <a:spLocks noGrp="1"/>
          </p:cNvSpPr>
          <p:nvPr>
            <p:ph type="title"/>
          </p:nvPr>
        </p:nvSpPr>
        <p:spPr>
          <a:xfrm>
            <a:off x="1451579" y="1150406"/>
            <a:ext cx="9603275" cy="691772"/>
          </a:xfrm>
        </p:spPr>
        <p:txBody>
          <a:bodyPr/>
          <a:lstStyle/>
          <a:p>
            <a:r>
              <a:rPr lang="en-CA" dirty="0"/>
              <a:t>Why Machine Learning?</a:t>
            </a:r>
          </a:p>
        </p:txBody>
      </p:sp>
      <p:sp>
        <p:nvSpPr>
          <p:cNvPr id="3" name="Content Placeholder 2">
            <a:extLst>
              <a:ext uri="{FF2B5EF4-FFF2-40B4-BE49-F238E27FC236}">
                <a16:creationId xmlns:a16="http://schemas.microsoft.com/office/drawing/2014/main" id="{7EC196FF-A412-7B3A-8E13-6EFE8110313D}"/>
              </a:ext>
            </a:extLst>
          </p:cNvPr>
          <p:cNvSpPr>
            <a:spLocks noGrp="1"/>
          </p:cNvSpPr>
          <p:nvPr>
            <p:ph idx="1"/>
          </p:nvPr>
        </p:nvSpPr>
        <p:spPr>
          <a:xfrm>
            <a:off x="1451579" y="2826275"/>
            <a:ext cx="9603275" cy="1205450"/>
          </a:xfrm>
        </p:spPr>
        <p:txBody>
          <a:bodyPr/>
          <a:lstStyle/>
          <a:p>
            <a:pPr marL="0" indent="0" algn="l">
              <a:buNone/>
            </a:pPr>
            <a:r>
              <a:rPr lang="en-US" b="0" i="0" dirty="0">
                <a:solidFill>
                  <a:srgbClr val="1F2328"/>
                </a:solidFill>
                <a:effectLst/>
                <a:highlight>
                  <a:srgbClr val="FFFFFF"/>
                </a:highlight>
                <a:latin typeface="-apple-system"/>
              </a:rPr>
              <a:t>✅ Think for a minute why a business would want to try to use machine learning strategies vs. creating a hard-coded rules-based engine.</a:t>
            </a:r>
          </a:p>
          <a:p>
            <a:endParaRPr lang="en-CA" dirty="0"/>
          </a:p>
        </p:txBody>
      </p:sp>
    </p:spTree>
    <p:extLst>
      <p:ext uri="{BB962C8B-B14F-4D97-AF65-F5344CB8AC3E}">
        <p14:creationId xmlns:p14="http://schemas.microsoft.com/office/powerpoint/2010/main" val="2198602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dirty="0">
                <a:ea typeface="ＭＳ Ｐゴシック" pitchFamily="34" charset="-128"/>
              </a:rPr>
              <a:t>Machine Learning Lingo</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77337078"/>
              </p:ext>
            </p:extLst>
          </p:nvPr>
        </p:nvGraphicFramePr>
        <p:xfrm>
          <a:off x="1451579" y="2024442"/>
          <a:ext cx="8973312" cy="3340038"/>
        </p:xfrm>
        <a:graphic>
          <a:graphicData uri="http://schemas.openxmlformats.org/drawingml/2006/table">
            <a:tbl>
              <a:tblPr firstRow="1" bandRow="1">
                <a:tableStyleId>{5C22544A-7EE6-4342-B048-85BDC9FD1C3A}</a:tableStyleId>
              </a:tblPr>
              <a:tblGrid>
                <a:gridCol w="1495552">
                  <a:extLst>
                    <a:ext uri="{9D8B030D-6E8A-4147-A177-3AD203B41FA5}">
                      <a16:colId xmlns:a16="http://schemas.microsoft.com/office/drawing/2014/main" val="20000"/>
                    </a:ext>
                  </a:extLst>
                </a:gridCol>
                <a:gridCol w="1869440">
                  <a:extLst>
                    <a:ext uri="{9D8B030D-6E8A-4147-A177-3AD203B41FA5}">
                      <a16:colId xmlns:a16="http://schemas.microsoft.com/office/drawing/2014/main" val="20001"/>
                    </a:ext>
                  </a:extLst>
                </a:gridCol>
                <a:gridCol w="2002972">
                  <a:extLst>
                    <a:ext uri="{9D8B030D-6E8A-4147-A177-3AD203B41FA5}">
                      <a16:colId xmlns:a16="http://schemas.microsoft.com/office/drawing/2014/main" val="20002"/>
                    </a:ext>
                  </a:extLst>
                </a:gridCol>
                <a:gridCol w="1922852">
                  <a:extLst>
                    <a:ext uri="{9D8B030D-6E8A-4147-A177-3AD203B41FA5}">
                      <a16:colId xmlns:a16="http://schemas.microsoft.com/office/drawing/2014/main" val="20003"/>
                    </a:ext>
                  </a:extLst>
                </a:gridCol>
                <a:gridCol w="1682496">
                  <a:extLst>
                    <a:ext uri="{9D8B030D-6E8A-4147-A177-3AD203B41FA5}">
                      <a16:colId xmlns:a16="http://schemas.microsoft.com/office/drawing/2014/main" val="20004"/>
                    </a:ext>
                  </a:extLst>
                </a:gridCol>
              </a:tblGrid>
              <a:tr h="471534">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478084">
                <a:tc>
                  <a:txBody>
                    <a:bodyPr/>
                    <a:lstStyle/>
                    <a:p>
                      <a:r>
                        <a:rPr lang="en-US" dirty="0"/>
                        <a:t>What?</a:t>
                      </a:r>
                    </a:p>
                  </a:txBody>
                  <a:tcPr/>
                </a:tc>
                <a:tc>
                  <a:txBody>
                    <a:bodyPr/>
                    <a:lstStyle/>
                    <a:p>
                      <a:r>
                        <a:rPr lang="en-US" dirty="0"/>
                        <a:t>Parameters</a:t>
                      </a:r>
                    </a:p>
                  </a:txBody>
                  <a:tcPr/>
                </a:tc>
                <a:tc>
                  <a:txBody>
                    <a:bodyPr/>
                    <a:lstStyle/>
                    <a:p>
                      <a:r>
                        <a:rPr lang="en-US" dirty="0"/>
                        <a:t>Structure</a:t>
                      </a:r>
                    </a:p>
                  </a:txBody>
                  <a:tcPr/>
                </a:tc>
                <a:tc>
                  <a:txBody>
                    <a:bodyPr/>
                    <a:lstStyle/>
                    <a:p>
                      <a:r>
                        <a:rPr lang="en-US" dirty="0"/>
                        <a:t>Hidden</a:t>
                      </a:r>
                      <a:r>
                        <a:rPr lang="en-US" baseline="0" dirty="0"/>
                        <a:t> concepts</a:t>
                      </a:r>
                      <a:endParaRPr lang="en-US" dirty="0"/>
                    </a:p>
                  </a:txBody>
                  <a:tcPr/>
                </a:tc>
                <a:tc>
                  <a:txBody>
                    <a:bodyPr/>
                    <a:lstStyle/>
                    <a:p>
                      <a:endParaRPr lang="en-US"/>
                    </a:p>
                  </a:txBody>
                  <a:tcPr/>
                </a:tc>
                <a:extLst>
                  <a:ext uri="{0D108BD9-81ED-4DB2-BD59-A6C34878D82A}">
                    <a16:rowId xmlns:a16="http://schemas.microsoft.com/office/drawing/2014/main" val="10001"/>
                  </a:ext>
                </a:extLst>
              </a:tr>
              <a:tr h="478084">
                <a:tc>
                  <a:txBody>
                    <a:bodyPr/>
                    <a:lstStyle/>
                    <a:p>
                      <a:r>
                        <a:rPr lang="en-US" dirty="0"/>
                        <a:t>What from?</a:t>
                      </a:r>
                    </a:p>
                  </a:txBody>
                  <a:tcPr/>
                </a:tc>
                <a:tc>
                  <a:txBody>
                    <a:bodyPr/>
                    <a:lstStyle/>
                    <a:p>
                      <a:r>
                        <a:rPr lang="en-US" dirty="0"/>
                        <a:t>Supervised</a:t>
                      </a:r>
                    </a:p>
                  </a:txBody>
                  <a:tcPr/>
                </a:tc>
                <a:tc>
                  <a:txBody>
                    <a:bodyPr/>
                    <a:lstStyle/>
                    <a:p>
                      <a:r>
                        <a:rPr lang="en-US" dirty="0"/>
                        <a:t>Unsupervised</a:t>
                      </a:r>
                    </a:p>
                  </a:txBody>
                  <a:tcPr/>
                </a:tc>
                <a:tc>
                  <a:txBody>
                    <a:bodyPr/>
                    <a:lstStyle/>
                    <a:p>
                      <a:r>
                        <a:rPr lang="en-US" dirty="0"/>
                        <a:t>Reinforcement</a:t>
                      </a:r>
                    </a:p>
                  </a:txBody>
                  <a:tcPr/>
                </a:tc>
                <a:tc>
                  <a:txBody>
                    <a:bodyPr/>
                    <a:lstStyle/>
                    <a:p>
                      <a:r>
                        <a:rPr lang="en-US" dirty="0"/>
                        <a:t>Self-supervised</a:t>
                      </a:r>
                    </a:p>
                  </a:txBody>
                  <a:tcPr/>
                </a:tc>
                <a:extLst>
                  <a:ext uri="{0D108BD9-81ED-4DB2-BD59-A6C34878D82A}">
                    <a16:rowId xmlns:a16="http://schemas.microsoft.com/office/drawing/2014/main" val="10002"/>
                  </a:ext>
                </a:extLst>
              </a:tr>
              <a:tr h="478084">
                <a:tc>
                  <a:txBody>
                    <a:bodyPr/>
                    <a:lstStyle/>
                    <a:p>
                      <a:r>
                        <a:rPr lang="en-US" dirty="0"/>
                        <a:t>What for?</a:t>
                      </a:r>
                    </a:p>
                  </a:txBody>
                  <a:tcPr/>
                </a:tc>
                <a:tc>
                  <a:txBody>
                    <a:bodyPr/>
                    <a:lstStyle/>
                    <a:p>
                      <a:r>
                        <a:rPr lang="en-US" dirty="0"/>
                        <a:t>Prediction</a:t>
                      </a:r>
                    </a:p>
                  </a:txBody>
                  <a:tcPr/>
                </a:tc>
                <a:tc>
                  <a:txBody>
                    <a:bodyPr/>
                    <a:lstStyle/>
                    <a:p>
                      <a:r>
                        <a:rPr lang="en-US" dirty="0"/>
                        <a:t>Diagnosis</a:t>
                      </a:r>
                    </a:p>
                  </a:txBody>
                  <a:tcPr/>
                </a:tc>
                <a:tc>
                  <a:txBody>
                    <a:bodyPr/>
                    <a:lstStyle/>
                    <a:p>
                      <a:r>
                        <a:rPr lang="en-US" dirty="0"/>
                        <a:t>Compression</a:t>
                      </a:r>
                    </a:p>
                  </a:txBody>
                  <a:tcPr/>
                </a:tc>
                <a:tc>
                  <a:txBody>
                    <a:bodyPr/>
                    <a:lstStyle/>
                    <a:p>
                      <a:r>
                        <a:rPr lang="en-US" dirty="0"/>
                        <a:t>Discovery</a:t>
                      </a:r>
                    </a:p>
                  </a:txBody>
                  <a:tcPr/>
                </a:tc>
                <a:extLst>
                  <a:ext uri="{0D108BD9-81ED-4DB2-BD59-A6C34878D82A}">
                    <a16:rowId xmlns:a16="http://schemas.microsoft.com/office/drawing/2014/main" val="10003"/>
                  </a:ext>
                </a:extLst>
              </a:tr>
              <a:tr h="478084">
                <a:tc>
                  <a:txBody>
                    <a:bodyPr/>
                    <a:lstStyle/>
                    <a:p>
                      <a:r>
                        <a:rPr lang="en-US" dirty="0"/>
                        <a:t>How?</a:t>
                      </a:r>
                    </a:p>
                  </a:txBody>
                  <a:tcPr/>
                </a:tc>
                <a:tc>
                  <a:txBody>
                    <a:bodyPr/>
                    <a:lstStyle/>
                    <a:p>
                      <a:r>
                        <a:rPr lang="en-US" dirty="0"/>
                        <a:t>Passive</a:t>
                      </a:r>
                    </a:p>
                  </a:txBody>
                  <a:tcPr/>
                </a:tc>
                <a:tc>
                  <a:txBody>
                    <a:bodyPr/>
                    <a:lstStyle/>
                    <a:p>
                      <a:r>
                        <a:rPr lang="en-US" dirty="0"/>
                        <a:t>Active</a:t>
                      </a:r>
                    </a:p>
                  </a:txBody>
                  <a:tcPr/>
                </a:tc>
                <a:tc>
                  <a:txBody>
                    <a:bodyPr/>
                    <a:lstStyle/>
                    <a:p>
                      <a:r>
                        <a:rPr lang="en-US" dirty="0"/>
                        <a:t>Online</a:t>
                      </a:r>
                    </a:p>
                  </a:txBody>
                  <a:tcPr/>
                </a:tc>
                <a:tc>
                  <a:txBody>
                    <a:bodyPr/>
                    <a:lstStyle/>
                    <a:p>
                      <a:r>
                        <a:rPr lang="en-US" dirty="0"/>
                        <a:t>Offline</a:t>
                      </a:r>
                    </a:p>
                  </a:txBody>
                  <a:tcPr/>
                </a:tc>
                <a:extLst>
                  <a:ext uri="{0D108BD9-81ED-4DB2-BD59-A6C34878D82A}">
                    <a16:rowId xmlns:a16="http://schemas.microsoft.com/office/drawing/2014/main" val="10004"/>
                  </a:ext>
                </a:extLst>
              </a:tr>
              <a:tr h="478084">
                <a:tc>
                  <a:txBody>
                    <a:bodyPr/>
                    <a:lstStyle/>
                    <a:p>
                      <a:r>
                        <a:rPr lang="en-US" dirty="0"/>
                        <a:t>Output?</a:t>
                      </a:r>
                    </a:p>
                  </a:txBody>
                  <a:tcPr/>
                </a:tc>
                <a:tc>
                  <a:txBody>
                    <a:bodyPr/>
                    <a:lstStyle/>
                    <a:p>
                      <a:r>
                        <a:rPr lang="en-US" dirty="0"/>
                        <a:t>Classification</a:t>
                      </a:r>
                    </a:p>
                  </a:txBody>
                  <a:tcPr/>
                </a:tc>
                <a:tc>
                  <a:txBody>
                    <a:bodyPr/>
                    <a:lstStyle/>
                    <a:p>
                      <a:r>
                        <a:rPr lang="en-US" dirty="0"/>
                        <a:t>Regression</a:t>
                      </a:r>
                    </a:p>
                  </a:txBody>
                  <a:tcPr/>
                </a:tc>
                <a:tc>
                  <a:txBody>
                    <a:bodyPr/>
                    <a:lstStyle/>
                    <a:p>
                      <a:r>
                        <a:rPr lang="en-US" dirty="0"/>
                        <a:t>Clustering</a:t>
                      </a:r>
                    </a:p>
                  </a:txBody>
                  <a:tcPr/>
                </a:tc>
                <a:tc>
                  <a:txBody>
                    <a:bodyPr/>
                    <a:lstStyle/>
                    <a:p>
                      <a:endParaRPr lang="en-US"/>
                    </a:p>
                  </a:txBody>
                  <a:tcPr/>
                </a:tc>
                <a:extLst>
                  <a:ext uri="{0D108BD9-81ED-4DB2-BD59-A6C34878D82A}">
                    <a16:rowId xmlns:a16="http://schemas.microsoft.com/office/drawing/2014/main" val="10005"/>
                  </a:ext>
                </a:extLst>
              </a:tr>
              <a:tr h="478084">
                <a:tc>
                  <a:txBody>
                    <a:bodyPr/>
                    <a:lstStyle/>
                    <a:p>
                      <a:r>
                        <a:rPr lang="en-US" dirty="0"/>
                        <a:t>Details??</a:t>
                      </a:r>
                    </a:p>
                  </a:txBody>
                  <a:tcPr/>
                </a:tc>
                <a:tc>
                  <a:txBody>
                    <a:bodyPr/>
                    <a:lstStyle/>
                    <a:p>
                      <a:r>
                        <a:rPr lang="en-US" dirty="0"/>
                        <a:t>Generative</a:t>
                      </a:r>
                    </a:p>
                  </a:txBody>
                  <a:tcPr/>
                </a:tc>
                <a:tc>
                  <a:txBody>
                    <a:bodyPr/>
                    <a:lstStyle/>
                    <a:p>
                      <a:r>
                        <a:rPr lang="en-US" dirty="0"/>
                        <a:t>Discriminative</a:t>
                      </a:r>
                    </a:p>
                  </a:txBody>
                  <a:tcPr/>
                </a:tc>
                <a:tc>
                  <a:txBody>
                    <a:bodyPr/>
                    <a:lstStyle/>
                    <a:p>
                      <a:r>
                        <a:rPr lang="en-US" dirty="0"/>
                        <a:t>Smoothing</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5135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53C49-006B-37F8-9234-9B09BAA7896C}"/>
              </a:ext>
            </a:extLst>
          </p:cNvPr>
          <p:cNvPicPr>
            <a:picLocks noChangeAspect="1"/>
          </p:cNvPicPr>
          <p:nvPr/>
        </p:nvPicPr>
        <p:blipFill>
          <a:blip r:embed="rId2"/>
          <a:srcRect b="3909"/>
          <a:stretch/>
        </p:blipFill>
        <p:spPr>
          <a:xfrm>
            <a:off x="20" y="10"/>
            <a:ext cx="12191980" cy="6121333"/>
          </a:xfrm>
          <a:prstGeom prst="rect">
            <a:avLst/>
          </a:prstGeom>
        </p:spPr>
      </p:pic>
    </p:spTree>
    <p:extLst>
      <p:ext uri="{BB962C8B-B14F-4D97-AF65-F5344CB8AC3E}">
        <p14:creationId xmlns:p14="http://schemas.microsoft.com/office/powerpoint/2010/main" val="1562236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3158E9D0-E51E-DA84-31FD-6DE9F7B93AC8}"/>
              </a:ext>
            </a:extLst>
          </p:cNvPr>
          <p:cNvPicPr>
            <a:picLocks noChangeAspect="1"/>
          </p:cNvPicPr>
          <p:nvPr/>
        </p:nvPicPr>
        <p:blipFill>
          <a:blip r:embed="rId2">
            <a:alphaModFix amt="50000"/>
            <a:grayscl/>
          </a:blip>
          <a:srcRect r="-1" b="1572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2EDBA67-7D49-EB4E-BAB8-9D1A6E051D8E}"/>
              </a:ext>
            </a:extLst>
          </p:cNvPr>
          <p:cNvSpPr>
            <a:spLocks noGrp="1"/>
          </p:cNvSpPr>
          <p:nvPr>
            <p:ph type="title"/>
          </p:nvPr>
        </p:nvSpPr>
        <p:spPr>
          <a:xfrm>
            <a:off x="1130271" y="1193800"/>
            <a:ext cx="3193050" cy="4699000"/>
          </a:xfrm>
        </p:spPr>
        <p:txBody>
          <a:bodyPr anchor="ctr">
            <a:normAutofit/>
          </a:bodyPr>
          <a:lstStyle/>
          <a:p>
            <a:r>
              <a:rPr lang="en-US" dirty="0"/>
              <a:t>The Process is Simple</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1FD39A-FF08-CA4C-B93B-D8CA706B8DAA}"/>
              </a:ext>
            </a:extLst>
          </p:cNvPr>
          <p:cNvSpPr>
            <a:spLocks noGrp="1"/>
          </p:cNvSpPr>
          <p:nvPr>
            <p:ph idx="1"/>
          </p:nvPr>
        </p:nvSpPr>
        <p:spPr>
          <a:xfrm>
            <a:off x="4976636" y="1193800"/>
            <a:ext cx="6085091" cy="4699000"/>
          </a:xfrm>
        </p:spPr>
        <p:txBody>
          <a:bodyPr anchor="ctr">
            <a:normAutofit/>
          </a:bodyPr>
          <a:lstStyle/>
          <a:p>
            <a:r>
              <a:rPr lang="en-US" dirty="0"/>
              <a:t>1 – Collect data on what we care about.</a:t>
            </a:r>
          </a:p>
          <a:p>
            <a:r>
              <a:rPr lang="en-US" dirty="0"/>
              <a:t>2 – ‘Clean’ that data up.</a:t>
            </a:r>
          </a:p>
          <a:p>
            <a:r>
              <a:rPr lang="en-US" dirty="0"/>
              <a:t>3 – Give the data to the algorithm to learn.</a:t>
            </a:r>
          </a:p>
          <a:p>
            <a:r>
              <a:rPr lang="en-US" dirty="0"/>
              <a:t>4 – Let the model generated from the algorithm make new predictions.</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17132032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AF19-99B7-4148-9F27-D498EE109A9B}"/>
              </a:ext>
            </a:extLst>
          </p:cNvPr>
          <p:cNvSpPr>
            <a:spLocks noGrp="1"/>
          </p:cNvSpPr>
          <p:nvPr>
            <p:ph type="ctrTitle"/>
          </p:nvPr>
        </p:nvSpPr>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9239BFA-F36C-3B42-AD8D-F21386BA97F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07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C6515-1525-8403-D638-6526BA9C9870}"/>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1739063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6F8-E267-0D46-B219-0ADCF4337BA9}"/>
              </a:ext>
            </a:extLst>
          </p:cNvPr>
          <p:cNvSpPr>
            <a:spLocks noGrp="1"/>
          </p:cNvSpPr>
          <p:nvPr>
            <p:ph type="ctrTitle"/>
          </p:nvPr>
        </p:nvSpPr>
        <p:spPr/>
        <p:txBody>
          <a:bodyPr>
            <a:normAutofit/>
          </a:bodyPr>
          <a:lstStyle/>
          <a:p>
            <a:r>
              <a:rPr lang="en-US"/>
              <a:t>Regression</a:t>
            </a:r>
            <a:endParaRPr lang="en-US" dirty="0"/>
          </a:p>
        </p:txBody>
      </p:sp>
      <p:sp>
        <p:nvSpPr>
          <p:cNvPr id="3" name="Subtitle 2">
            <a:extLst>
              <a:ext uri="{FF2B5EF4-FFF2-40B4-BE49-F238E27FC236}">
                <a16:creationId xmlns:a16="http://schemas.microsoft.com/office/drawing/2014/main" id="{5FBA7666-BF3D-1449-A59F-D3BBC097A7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617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5A1A-326F-8D46-B459-7A1D8843F566}"/>
              </a:ext>
            </a:extLst>
          </p:cNvPr>
          <p:cNvSpPr>
            <a:spLocks noGrp="1"/>
          </p:cNvSpPr>
          <p:nvPr>
            <p:ph type="title"/>
          </p:nvPr>
        </p:nvSpPr>
        <p:spPr/>
        <p:txBody>
          <a:bodyPr/>
          <a:lstStyle/>
          <a:p>
            <a:r>
              <a:rPr lang="en-US" dirty="0"/>
              <a:t>Linear Regression and Predictive Models</a:t>
            </a:r>
          </a:p>
        </p:txBody>
      </p:sp>
      <p:sp>
        <p:nvSpPr>
          <p:cNvPr id="3" name="Content Placeholder 2">
            <a:extLst>
              <a:ext uri="{FF2B5EF4-FFF2-40B4-BE49-F238E27FC236}">
                <a16:creationId xmlns:a16="http://schemas.microsoft.com/office/drawing/2014/main" id="{D30076FA-E2FC-E243-9C77-DEF990E546C9}"/>
              </a:ext>
            </a:extLst>
          </p:cNvPr>
          <p:cNvSpPr>
            <a:spLocks noGrp="1"/>
          </p:cNvSpPr>
          <p:nvPr>
            <p:ph idx="1"/>
          </p:nvPr>
        </p:nvSpPr>
        <p:spPr/>
        <p:txBody>
          <a:bodyPr/>
          <a:lstStyle/>
          <a:p>
            <a:r>
              <a:rPr lang="en-US" dirty="0"/>
              <a:t>Most people have done linear regression before – it is making a line of best fit. </a:t>
            </a:r>
          </a:p>
          <a:p>
            <a:pPr lvl="1"/>
            <a:r>
              <a:rPr lang="en-US" dirty="0"/>
              <a:t>Result – y = m*x + b line. </a:t>
            </a:r>
          </a:p>
          <a:p>
            <a:pPr lvl="1"/>
            <a:r>
              <a:rPr lang="en-US" dirty="0"/>
              <a:t>M = slope, b = y intercept. </a:t>
            </a:r>
          </a:p>
          <a:p>
            <a:r>
              <a:rPr lang="en-US" b="1" dirty="0"/>
              <a:t>This process is also a simple predictive model – we provide X and get a prediction for Y. </a:t>
            </a:r>
          </a:p>
          <a:p>
            <a:r>
              <a:rPr lang="en-US" dirty="0"/>
              <a:t>The “regression calculation” uses the training data to “learn” how to generate Y from X.</a:t>
            </a:r>
          </a:p>
          <a:p>
            <a:pPr lvl="1"/>
            <a:r>
              <a:rPr lang="en-US" dirty="0"/>
              <a:t>That’s the machine learning bit. </a:t>
            </a:r>
          </a:p>
          <a:p>
            <a:r>
              <a:rPr lang="en-US" dirty="0"/>
              <a:t>The process of creating a regression is almost the same as other models, we’ll do later. </a:t>
            </a:r>
          </a:p>
        </p:txBody>
      </p:sp>
    </p:spTree>
    <p:extLst>
      <p:ext uri="{BB962C8B-B14F-4D97-AF65-F5344CB8AC3E}">
        <p14:creationId xmlns:p14="http://schemas.microsoft.com/office/powerpoint/2010/main" val="3867077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62"/>
        <p:cNvGrpSpPr/>
        <p:nvPr/>
      </p:nvGrpSpPr>
      <p:grpSpPr>
        <a:xfrm>
          <a:off x="0" y="0"/>
          <a:ext cx="0" cy="0"/>
          <a:chOff x="0" y="0"/>
          <a:chExt cx="0" cy="0"/>
        </a:xfrm>
      </p:grpSpPr>
      <p:sp>
        <p:nvSpPr>
          <p:cNvPr id="71" name="Rectangle 7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pic>
        <p:nvPicPr>
          <p:cNvPr id="73" name="Picture 7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4" name="Google Shape;64;p18"/>
          <p:cNvSpPr txBox="1">
            <a:spLocks noGrp="1"/>
          </p:cNvSpPr>
          <p:nvPr>
            <p:ph type="title"/>
          </p:nvPr>
        </p:nvSpPr>
        <p:spPr>
          <a:xfrm>
            <a:off x="1451580" y="804520"/>
            <a:ext cx="3530157" cy="1049235"/>
          </a:xfrm>
          <a:prstGeom prst="rect">
            <a:avLst/>
          </a:prstGeom>
        </p:spPr>
        <p:txBody>
          <a:bodyPr spcFirstLastPara="1" vert="horz" lIns="91440" tIns="45720" rIns="91440" bIns="45720" rtlCol="0" anchor="t" anchorCtr="0">
            <a:normAutofit/>
          </a:bodyPr>
          <a:lstStyle/>
          <a:p>
            <a:pPr>
              <a:spcBef>
                <a:spcPct val="0"/>
              </a:spcBef>
            </a:pPr>
            <a:r>
              <a:rPr lang="en-US" sz="3200" b="0">
                <a:solidFill>
                  <a:schemeClr val="tx1"/>
                </a:solidFill>
                <a:latin typeface="+mj-lt"/>
                <a:ea typeface="+mj-ea"/>
                <a:cs typeface="+mj-cs"/>
              </a:rPr>
              <a:t>Poverty vs. HS graduate rate</a:t>
            </a:r>
            <a:endParaRPr lang="en-US" sz="3200" b="0" baseline="30000">
              <a:solidFill>
                <a:schemeClr val="tx1"/>
              </a:solidFill>
              <a:latin typeface="+mj-lt"/>
              <a:ea typeface="+mj-ea"/>
              <a:cs typeface="+mj-cs"/>
            </a:endParaRPr>
          </a:p>
        </p:txBody>
      </p:sp>
      <p:sp>
        <p:nvSpPr>
          <p:cNvPr id="83" name="Rectangle 82">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5" name="Google Shape;65;p18"/>
          <p:cNvSpPr txBox="1">
            <a:spLocks noGrp="1"/>
          </p:cNvSpPr>
          <p:nvPr>
            <p:ph type="body" idx="1"/>
          </p:nvPr>
        </p:nvSpPr>
        <p:spPr>
          <a:xfrm>
            <a:off x="1451581" y="2015732"/>
            <a:ext cx="3526523" cy="3450613"/>
          </a:xfrm>
          <a:prstGeom prst="rect">
            <a:avLst/>
          </a:prstGeom>
        </p:spPr>
        <p:txBody>
          <a:bodyPr spcFirstLastPara="1" vert="horz" lIns="91440" tIns="45720" rIns="91440" bIns="45720" rtlCol="0" anchor="t" anchorCtr="0">
            <a:normAutofit/>
          </a:bodyPr>
          <a:lstStyle/>
          <a:p>
            <a:pPr marL="0" indent="-228600">
              <a:spcBef>
                <a:spcPts val="0"/>
              </a:spcBef>
              <a:spcAft>
                <a:spcPts val="600"/>
              </a:spcAft>
              <a:buSzPct val="100000"/>
              <a:buFont typeface="Arial" panose="020B0604020202020204" pitchFamily="34" charset="0"/>
              <a:buChar char="•"/>
            </a:pPr>
            <a:r>
              <a:rPr lang="en-US"/>
              <a:t>The </a:t>
            </a:r>
            <a:r>
              <a:rPr lang="en-US" i="1"/>
              <a:t>scatterplot </a:t>
            </a:r>
            <a:r>
              <a:rPr lang="en-US"/>
              <a:t>below shows the relationship between HS graduate rate in all 50 US states and DC and the percent of residents who live below the poverty line</a:t>
            </a:r>
            <a:br>
              <a:rPr lang="en-US"/>
            </a:br>
            <a:r>
              <a:rPr lang="en-US"/>
              <a:t>(income below $23,050 for a family of 4 in 2012).</a:t>
            </a:r>
          </a:p>
        </p:txBody>
      </p:sp>
      <p:grpSp>
        <p:nvGrpSpPr>
          <p:cNvPr id="85" name="Group 84">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86" name="Rectangle 85">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6" name="Google Shape;66;p18"/>
          <p:cNvPicPr preferRelativeResize="0"/>
          <p:nvPr/>
        </p:nvPicPr>
        <p:blipFill>
          <a:blip r:embed="rId4"/>
          <a:srcRect r="4630" b="-3"/>
          <a:stretch/>
        </p:blipFill>
        <p:spPr>
          <a:xfrm>
            <a:off x="6093926" y="1116345"/>
            <a:ext cx="4821551" cy="3866172"/>
          </a:xfrm>
          <a:prstGeom prst="rect">
            <a:avLst/>
          </a:prstGeom>
          <a:noFill/>
        </p:spPr>
      </p:pic>
      <p:pic>
        <p:nvPicPr>
          <p:cNvPr id="89" name="Picture 88">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1" name="Straight Connector 90">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body" idx="1"/>
          </p:nvPr>
        </p:nvSpPr>
        <p:spPr>
          <a:xfrm flipH="1">
            <a:off x="6839000" y="2992825"/>
            <a:ext cx="3321000" cy="3714600"/>
          </a:xfrm>
          <a:prstGeom prst="rect">
            <a:avLst/>
          </a:prstGeom>
        </p:spPr>
        <p:txBody>
          <a:bodyPr spcFirstLastPara="1" vert="horz" wrap="square" lIns="91425" tIns="91425" rIns="91425" bIns="91425" rtlCol="0" anchor="t" anchorCtr="0">
            <a:noAutofit/>
          </a:bodyPr>
          <a:lstStyle/>
          <a:p>
            <a:pPr marL="0" indent="0">
              <a:lnSpc>
                <a:spcPct val="115000"/>
              </a:lnSpc>
              <a:spcBef>
                <a:spcPts val="0"/>
              </a:spcBef>
              <a:buClr>
                <a:schemeClr val="dk1"/>
              </a:buClr>
              <a:buSzPts val="1100"/>
              <a:buNone/>
            </a:pPr>
            <a:r>
              <a:rPr lang="en" sz="2200">
                <a:solidFill>
                  <a:schemeClr val="accent1"/>
                </a:solidFill>
              </a:rPr>
              <a:t>Response variable?</a:t>
            </a:r>
            <a:endParaRPr sz="2200">
              <a:solidFill>
                <a:schemeClr val="accent1"/>
              </a:solidFill>
            </a:endParaRPr>
          </a:p>
          <a:p>
            <a:pPr marL="0" indent="0">
              <a:lnSpc>
                <a:spcPct val="115000"/>
              </a:lnSpc>
              <a:spcBef>
                <a:spcPts val="0"/>
              </a:spcBef>
              <a:buClr>
                <a:schemeClr val="dk1"/>
              </a:buClr>
              <a:buSzPts val="1100"/>
              <a:buNone/>
            </a:pPr>
            <a:r>
              <a:rPr lang="en" sz="2200"/>
              <a:t> </a:t>
            </a:r>
            <a:r>
              <a:rPr lang="en" sz="2200" i="1"/>
              <a:t>% in poverty</a:t>
            </a:r>
            <a:endParaRPr sz="2200" i="1"/>
          </a:p>
          <a:p>
            <a:pPr marL="0" indent="0">
              <a:lnSpc>
                <a:spcPct val="115000"/>
              </a:lnSpc>
              <a:spcBef>
                <a:spcPts val="1000"/>
              </a:spcBef>
              <a:buClr>
                <a:schemeClr val="dk1"/>
              </a:buClr>
              <a:buSzPts val="1100"/>
              <a:buNone/>
            </a:pPr>
            <a:r>
              <a:rPr lang="en" sz="2200">
                <a:solidFill>
                  <a:schemeClr val="accent1"/>
                </a:solidFill>
              </a:rPr>
              <a:t>Explanatory variable?</a:t>
            </a:r>
            <a:endParaRPr sz="2200">
              <a:solidFill>
                <a:schemeClr val="accent1"/>
              </a:solidFill>
            </a:endParaRPr>
          </a:p>
          <a:p>
            <a:pPr marL="0" indent="0">
              <a:lnSpc>
                <a:spcPct val="115000"/>
              </a:lnSpc>
              <a:spcBef>
                <a:spcPts val="0"/>
              </a:spcBef>
              <a:buClr>
                <a:schemeClr val="dk1"/>
              </a:buClr>
              <a:buSzPts val="1100"/>
              <a:buNone/>
            </a:pPr>
            <a:r>
              <a:rPr lang="en" sz="2200"/>
              <a:t> </a:t>
            </a:r>
            <a:r>
              <a:rPr lang="en" sz="2200" i="1"/>
              <a:t>% HS grad</a:t>
            </a:r>
            <a:endParaRPr sz="2200" i="1"/>
          </a:p>
          <a:p>
            <a:pPr marL="0" indent="0">
              <a:lnSpc>
                <a:spcPct val="115000"/>
              </a:lnSpc>
              <a:spcBef>
                <a:spcPts val="1000"/>
              </a:spcBef>
              <a:buClr>
                <a:schemeClr val="dk1"/>
              </a:buClr>
              <a:buSzPts val="1100"/>
              <a:buNone/>
            </a:pPr>
            <a:r>
              <a:rPr lang="en" sz="2200">
                <a:solidFill>
                  <a:schemeClr val="accent1"/>
                </a:solidFill>
              </a:rPr>
              <a:t>Relationship?</a:t>
            </a:r>
            <a:endParaRPr sz="2200">
              <a:solidFill>
                <a:schemeClr val="accent1"/>
              </a:solidFill>
            </a:endParaRPr>
          </a:p>
          <a:p>
            <a:pPr marL="0" indent="0">
              <a:lnSpc>
                <a:spcPct val="115000"/>
              </a:lnSpc>
              <a:spcBef>
                <a:spcPts val="0"/>
              </a:spcBef>
              <a:buNone/>
            </a:pPr>
            <a:r>
              <a:rPr lang="en" sz="2200" i="1"/>
              <a:t> linear, negative,</a:t>
            </a:r>
            <a:br>
              <a:rPr lang="en" sz="2200" i="1"/>
            </a:br>
            <a:r>
              <a:rPr lang="en" sz="2200" i="1"/>
              <a:t> moderately strong</a:t>
            </a:r>
            <a:endParaRPr sz="2200" i="1"/>
          </a:p>
        </p:txBody>
      </p:sp>
      <p:sp>
        <p:nvSpPr>
          <p:cNvPr id="104" name="Google Shape;104;p23"/>
          <p:cNvSpPr txBox="1">
            <a:spLocks noGrp="1"/>
          </p:cNvSpPr>
          <p:nvPr>
            <p:ph type="title"/>
          </p:nvPr>
        </p:nvSpPr>
        <p:spPr>
          <a:xfrm>
            <a:off x="1981200" y="-12"/>
            <a:ext cx="8229600" cy="1143000"/>
          </a:xfrm>
          <a:prstGeom prst="rect">
            <a:avLst/>
          </a:prstGeom>
        </p:spPr>
        <p:txBody>
          <a:bodyPr spcFirstLastPara="1" vert="horz" wrap="square" lIns="91425" tIns="91425" rIns="91425" bIns="91425" rtlCol="0" anchor="b" anchorCtr="0">
            <a:noAutofit/>
          </a:bodyPr>
          <a:lstStyle/>
          <a:p>
            <a:r>
              <a:rPr lang="en">
                <a:solidFill>
                  <a:schemeClr val="accent1"/>
                </a:solidFill>
              </a:rPr>
              <a:t>Poverty vs. HS graduate rate</a:t>
            </a:r>
            <a:endParaRPr baseline="30000">
              <a:solidFill>
                <a:schemeClr val="accent1"/>
              </a:solidFill>
            </a:endParaRPr>
          </a:p>
        </p:txBody>
      </p:sp>
      <p:sp>
        <p:nvSpPr>
          <p:cNvPr id="105" name="Google Shape;105;p23"/>
          <p:cNvSpPr txBox="1">
            <a:spLocks noGrp="1"/>
          </p:cNvSpPr>
          <p:nvPr>
            <p:ph type="body" idx="1"/>
          </p:nvPr>
        </p:nvSpPr>
        <p:spPr>
          <a:xfrm flipH="1">
            <a:off x="1981075" y="1305775"/>
            <a:ext cx="7822200" cy="1935600"/>
          </a:xfrm>
          <a:prstGeom prst="rect">
            <a:avLst/>
          </a:prstGeom>
        </p:spPr>
        <p:txBody>
          <a:bodyPr spcFirstLastPara="1" vert="horz" wrap="square" lIns="91425" tIns="91425" rIns="91425" bIns="91425" rtlCol="0" anchor="t" anchorCtr="0">
            <a:noAutofit/>
          </a:bodyPr>
          <a:lstStyle/>
          <a:p>
            <a:pPr marL="0" indent="0">
              <a:lnSpc>
                <a:spcPct val="115000"/>
              </a:lnSpc>
              <a:spcBef>
                <a:spcPts val="0"/>
              </a:spcBef>
              <a:buNone/>
            </a:pPr>
            <a:r>
              <a:rPr lang="en" sz="2200"/>
              <a:t>The </a:t>
            </a:r>
            <a:r>
              <a:rPr lang="en" sz="2200" i="1">
                <a:solidFill>
                  <a:schemeClr val="accent1"/>
                </a:solidFill>
              </a:rPr>
              <a:t>scatterplot</a:t>
            </a:r>
            <a:r>
              <a:rPr lang="en" sz="2200" i="1"/>
              <a:t> </a:t>
            </a:r>
            <a:r>
              <a:rPr lang="en" sz="2200"/>
              <a:t>below shows the relationship between HS graduate rate in all 50 US states and DC and the percent of residents who live below the poverty line</a:t>
            </a:r>
            <a:br>
              <a:rPr lang="en" sz="2200"/>
            </a:br>
            <a:r>
              <a:rPr lang="en" sz="2200"/>
              <a:t>(income below $23,050 for a family of 4 in 2012).</a:t>
            </a:r>
            <a:endParaRPr sz="2200"/>
          </a:p>
        </p:txBody>
      </p:sp>
      <p:pic>
        <p:nvPicPr>
          <p:cNvPr id="106" name="Google Shape;106;p23"/>
          <p:cNvPicPr preferRelativeResize="0"/>
          <p:nvPr/>
        </p:nvPicPr>
        <p:blipFill>
          <a:blip r:embed="rId3">
            <a:alphaModFix/>
          </a:blip>
          <a:stretch>
            <a:fillRect/>
          </a:stretch>
        </p:blipFill>
        <p:spPr>
          <a:xfrm>
            <a:off x="1917425" y="2992750"/>
            <a:ext cx="4857750" cy="3714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23"/>
          <p:cNvSpPr txBox="1">
            <a:spLocks noGrp="1"/>
          </p:cNvSpPr>
          <p:nvPr>
            <p:ph type="title"/>
          </p:nvPr>
        </p:nvSpPr>
        <p:spPr>
          <a:xfrm>
            <a:off x="1981200" y="-12"/>
            <a:ext cx="8229600" cy="1143000"/>
          </a:xfrm>
          <a:prstGeom prst="rect">
            <a:avLst/>
          </a:prstGeom>
        </p:spPr>
        <p:txBody>
          <a:bodyPr spcFirstLastPara="1" vert="horz" wrap="square" lIns="91425" tIns="91425" rIns="91425" bIns="91425" rtlCol="0" anchor="b" anchorCtr="0">
            <a:noAutofit/>
          </a:bodyPr>
          <a:lstStyle/>
          <a:p>
            <a:r>
              <a:rPr lang="en">
                <a:solidFill>
                  <a:schemeClr val="accent1"/>
                </a:solidFill>
              </a:rPr>
              <a:t>Poverty vs. HS graduate rate</a:t>
            </a:r>
            <a:endParaRPr baseline="30000">
              <a:solidFill>
                <a:schemeClr val="accent1"/>
              </a:solidFill>
            </a:endParaRPr>
          </a:p>
        </p:txBody>
      </p:sp>
      <p:sp>
        <p:nvSpPr>
          <p:cNvPr id="105" name="Google Shape;105;p23"/>
          <p:cNvSpPr txBox="1">
            <a:spLocks noGrp="1"/>
          </p:cNvSpPr>
          <p:nvPr>
            <p:ph type="body" idx="1"/>
          </p:nvPr>
        </p:nvSpPr>
        <p:spPr>
          <a:xfrm flipH="1">
            <a:off x="1981075" y="1305775"/>
            <a:ext cx="7822200" cy="1935600"/>
          </a:xfrm>
          <a:prstGeom prst="rect">
            <a:avLst/>
          </a:prstGeom>
        </p:spPr>
        <p:txBody>
          <a:bodyPr spcFirstLastPara="1" vert="horz" wrap="square" lIns="91425" tIns="91425" rIns="91425" bIns="91425" rtlCol="0" anchor="t" anchorCtr="0">
            <a:noAutofit/>
          </a:bodyPr>
          <a:lstStyle/>
          <a:p>
            <a:pPr marL="0" indent="0">
              <a:lnSpc>
                <a:spcPct val="115000"/>
              </a:lnSpc>
              <a:spcBef>
                <a:spcPts val="0"/>
              </a:spcBef>
              <a:buNone/>
            </a:pPr>
            <a:r>
              <a:rPr lang="en" sz="2200" dirty="0"/>
              <a:t>We could draw a line of best fit… but how do we know exactly where it goes? </a:t>
            </a:r>
            <a:endParaRPr sz="2200" dirty="0"/>
          </a:p>
        </p:txBody>
      </p:sp>
      <p:grpSp>
        <p:nvGrpSpPr>
          <p:cNvPr id="4" name="Group 3">
            <a:extLst>
              <a:ext uri="{FF2B5EF4-FFF2-40B4-BE49-F238E27FC236}">
                <a16:creationId xmlns:a16="http://schemas.microsoft.com/office/drawing/2014/main" id="{FFA7DD03-D4F4-BC48-B916-6E47A35E709A}"/>
              </a:ext>
            </a:extLst>
          </p:cNvPr>
          <p:cNvGrpSpPr/>
          <p:nvPr/>
        </p:nvGrpSpPr>
        <p:grpSpPr>
          <a:xfrm>
            <a:off x="5353050" y="2125484"/>
            <a:ext cx="4857750" cy="3714750"/>
            <a:chOff x="1917425" y="2992750"/>
            <a:chExt cx="4857750" cy="3714750"/>
          </a:xfrm>
        </p:grpSpPr>
        <p:pic>
          <p:nvPicPr>
            <p:cNvPr id="106" name="Google Shape;106;p23"/>
            <p:cNvPicPr preferRelativeResize="0"/>
            <p:nvPr/>
          </p:nvPicPr>
          <p:blipFill>
            <a:blip r:embed="rId3">
              <a:alphaModFix/>
            </a:blip>
            <a:stretch>
              <a:fillRect/>
            </a:stretch>
          </p:blipFill>
          <p:spPr>
            <a:xfrm>
              <a:off x="1917425" y="2992750"/>
              <a:ext cx="4857750" cy="3714750"/>
            </a:xfrm>
            <a:prstGeom prst="rect">
              <a:avLst/>
            </a:prstGeom>
            <a:noFill/>
            <a:ln>
              <a:noFill/>
            </a:ln>
          </p:spPr>
        </p:pic>
        <p:cxnSp>
          <p:nvCxnSpPr>
            <p:cNvPr id="3" name="Straight Connector 2">
              <a:extLst>
                <a:ext uri="{FF2B5EF4-FFF2-40B4-BE49-F238E27FC236}">
                  <a16:creationId xmlns:a16="http://schemas.microsoft.com/office/drawing/2014/main" id="{041D42CB-D052-4142-A180-B7244E44F15A}"/>
                </a:ext>
              </a:extLst>
            </p:cNvPr>
            <p:cNvCxnSpPr/>
            <p:nvPr/>
          </p:nvCxnSpPr>
          <p:spPr>
            <a:xfrm>
              <a:off x="2943922" y="3241375"/>
              <a:ext cx="3534937" cy="231085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5916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8"/>
        <p:cNvGrpSpPr/>
        <p:nvPr/>
      </p:nvGrpSpPr>
      <p:grpSpPr>
        <a:xfrm>
          <a:off x="0" y="0"/>
          <a:ext cx="0" cy="0"/>
          <a:chOff x="0" y="0"/>
          <a:chExt cx="0" cy="0"/>
        </a:xfrm>
      </p:grpSpPr>
      <p:sp>
        <p:nvSpPr>
          <p:cNvPr id="146" name="Rectangle 145">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pic>
        <p:nvPicPr>
          <p:cNvPr id="148" name="Picture 147">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0" name="Straight Connector 149">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4" name="Rectangle 153">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9" name="Google Shape;139;p28"/>
          <p:cNvSpPr txBox="1">
            <a:spLocks noGrp="1"/>
          </p:cNvSpPr>
          <p:nvPr>
            <p:ph type="title"/>
          </p:nvPr>
        </p:nvSpPr>
        <p:spPr>
          <a:xfrm>
            <a:off x="1451580" y="804520"/>
            <a:ext cx="4176511" cy="1049235"/>
          </a:xfrm>
          <a:prstGeom prst="rect">
            <a:avLst/>
          </a:prstGeom>
        </p:spPr>
        <p:txBody>
          <a:bodyPr spcFirstLastPara="1" vert="horz" lIns="91440" tIns="45720" rIns="91440" bIns="45720" rtlCol="0" anchor="t" anchorCtr="0">
            <a:normAutofit/>
          </a:bodyPr>
          <a:lstStyle/>
          <a:p>
            <a:pPr>
              <a:spcBef>
                <a:spcPct val="0"/>
              </a:spcBef>
            </a:pPr>
            <a:r>
              <a:rPr lang="en-US" sz="3200" b="0">
                <a:solidFill>
                  <a:schemeClr val="tx1"/>
                </a:solidFill>
                <a:latin typeface="+mj-lt"/>
                <a:ea typeface="+mj-ea"/>
                <a:cs typeface="+mj-cs"/>
              </a:rPr>
              <a:t>Residuals</a:t>
            </a:r>
            <a:endParaRPr lang="en-US" sz="3200" b="0" baseline="30000">
              <a:solidFill>
                <a:schemeClr val="tx1"/>
              </a:solidFill>
              <a:latin typeface="+mj-lt"/>
              <a:ea typeface="+mj-ea"/>
              <a:cs typeface="+mj-cs"/>
            </a:endParaRPr>
          </a:p>
        </p:txBody>
      </p:sp>
      <p:sp>
        <p:nvSpPr>
          <p:cNvPr id="158" name="Rectangle 157">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0" name="Google Shape;140;p28"/>
          <p:cNvSpPr txBox="1">
            <a:spLocks noGrp="1"/>
          </p:cNvSpPr>
          <p:nvPr>
            <p:ph type="body" idx="1"/>
          </p:nvPr>
        </p:nvSpPr>
        <p:spPr>
          <a:xfrm>
            <a:off x="1451581" y="2015732"/>
            <a:ext cx="4172212" cy="3450613"/>
          </a:xfrm>
          <a:prstGeom prst="rect">
            <a:avLst/>
          </a:prstGeom>
        </p:spPr>
        <p:txBody>
          <a:bodyPr spcFirstLastPara="1" vert="horz" lIns="91440" tIns="45720" rIns="91440" bIns="45720" rtlCol="0" anchor="t" anchorCtr="0">
            <a:normAutofit/>
          </a:bodyPr>
          <a:lstStyle/>
          <a:p>
            <a:pPr marL="0" indent="-228600">
              <a:spcBef>
                <a:spcPts val="0"/>
              </a:spcBef>
              <a:spcAft>
                <a:spcPts val="600"/>
              </a:spcAft>
              <a:buSzPct val="100000"/>
              <a:buFont typeface="Arial" panose="020B0604020202020204" pitchFamily="34" charset="0"/>
              <a:buChar char="•"/>
            </a:pPr>
            <a:r>
              <a:rPr lang="en-US" b="1"/>
              <a:t>Residuals</a:t>
            </a:r>
            <a:r>
              <a:rPr lang="en-US"/>
              <a:t> are the leftovers from the model fit:</a:t>
            </a:r>
          </a:p>
          <a:p>
            <a:pPr marL="1371600" indent="-228600">
              <a:spcBef>
                <a:spcPts val="0"/>
              </a:spcBef>
              <a:spcAft>
                <a:spcPts val="600"/>
              </a:spcAft>
              <a:buSzPct val="100000"/>
              <a:buFont typeface="Arial" panose="020B0604020202020204" pitchFamily="34" charset="0"/>
              <a:buChar char="•"/>
            </a:pPr>
            <a:r>
              <a:rPr lang="en-US"/>
              <a:t>Data = Fit + Residual</a:t>
            </a:r>
          </a:p>
          <a:p>
            <a:pPr marL="0" indent="-228600">
              <a:spcBef>
                <a:spcPts val="0"/>
              </a:spcBef>
              <a:spcAft>
                <a:spcPts val="600"/>
              </a:spcAft>
              <a:buSzPct val="100000"/>
              <a:buFont typeface="Arial" panose="020B0604020202020204" pitchFamily="34" charset="0"/>
              <a:buChar char="•"/>
            </a:pPr>
            <a:endParaRPr lang="en-US"/>
          </a:p>
          <a:p>
            <a:pPr marL="0" indent="-228600">
              <a:spcBef>
                <a:spcPts val="0"/>
              </a:spcBef>
              <a:spcAft>
                <a:spcPts val="600"/>
              </a:spcAft>
              <a:buSzPct val="100000"/>
              <a:buFont typeface="Arial" panose="020B0604020202020204" pitchFamily="34" charset="0"/>
              <a:buChar char="•"/>
            </a:pPr>
            <a:endParaRPr lang="en-US"/>
          </a:p>
          <a:p>
            <a:pPr marL="0" indent="-228600">
              <a:spcBef>
                <a:spcPts val="0"/>
              </a:spcBef>
              <a:spcAft>
                <a:spcPts val="600"/>
              </a:spcAft>
              <a:buSzPct val="100000"/>
              <a:buFont typeface="Arial" panose="020B0604020202020204" pitchFamily="34" charset="0"/>
              <a:buChar char="•"/>
            </a:pPr>
            <a:endParaRPr lang="en-US"/>
          </a:p>
        </p:txBody>
      </p:sp>
      <p:pic>
        <p:nvPicPr>
          <p:cNvPr id="141" name="Google Shape;141;p28"/>
          <p:cNvPicPr preferRelativeResize="0"/>
          <p:nvPr/>
        </p:nvPicPr>
        <p:blipFill>
          <a:blip r:embed="rId4"/>
          <a:stretch>
            <a:fillRect/>
          </a:stretch>
        </p:blipFill>
        <p:spPr>
          <a:xfrm>
            <a:off x="6094411" y="1226194"/>
            <a:ext cx="4960442" cy="3819539"/>
          </a:xfrm>
          <a:prstGeom prst="rect">
            <a:avLst/>
          </a:prstGeom>
          <a:noFill/>
        </p:spPr>
      </p:pic>
      <p:pic>
        <p:nvPicPr>
          <p:cNvPr id="160" name="Picture 159">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2" name="Straight Connector 161">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1981200" y="-12"/>
            <a:ext cx="8229600" cy="1143000"/>
          </a:xfrm>
          <a:prstGeom prst="rect">
            <a:avLst/>
          </a:prstGeom>
        </p:spPr>
        <p:txBody>
          <a:bodyPr spcFirstLastPara="1" vert="horz" wrap="square" lIns="91425" tIns="91425" rIns="91425" bIns="91425" rtlCol="0" anchor="b" anchorCtr="0">
            <a:noAutofit/>
          </a:bodyPr>
          <a:lstStyle/>
          <a:p>
            <a:r>
              <a:rPr lang="en">
                <a:solidFill>
                  <a:schemeClr val="accent1"/>
                </a:solidFill>
              </a:rPr>
              <a:t>Residuals (cont.)</a:t>
            </a:r>
            <a:endParaRPr baseline="30000">
              <a:solidFill>
                <a:schemeClr val="accent1"/>
              </a:solidFill>
            </a:endParaRPr>
          </a:p>
        </p:txBody>
      </p:sp>
      <p:sp>
        <p:nvSpPr>
          <p:cNvPr id="164" name="Google Shape;164;p31"/>
          <p:cNvSpPr txBox="1">
            <a:spLocks noGrp="1"/>
          </p:cNvSpPr>
          <p:nvPr>
            <p:ph type="body" idx="1"/>
          </p:nvPr>
        </p:nvSpPr>
        <p:spPr>
          <a:xfrm flipH="1">
            <a:off x="1981075" y="1305775"/>
            <a:ext cx="7822200" cy="1058400"/>
          </a:xfrm>
          <a:prstGeom prst="rect">
            <a:avLst/>
          </a:prstGeom>
        </p:spPr>
        <p:txBody>
          <a:bodyPr spcFirstLastPara="1" vert="horz" wrap="square" lIns="91425" tIns="91425" rIns="91425" bIns="91425" rtlCol="0" anchor="t" anchorCtr="0">
            <a:noAutofit/>
          </a:bodyPr>
          <a:lstStyle/>
          <a:p>
            <a:pPr marL="0" indent="0">
              <a:lnSpc>
                <a:spcPct val="115000"/>
              </a:lnSpc>
              <a:spcBef>
                <a:spcPts val="0"/>
              </a:spcBef>
              <a:buNone/>
            </a:pPr>
            <a:r>
              <a:rPr lang="en" sz="2200"/>
              <a:t>Residual is the difference between the observed (y</a:t>
            </a:r>
            <a:r>
              <a:rPr lang="en" sz="2200" baseline="-25000"/>
              <a:t>i</a:t>
            </a:r>
            <a:r>
              <a:rPr lang="en" sz="2200"/>
              <a:t>) and predicted ŷ</a:t>
            </a:r>
            <a:r>
              <a:rPr lang="en" sz="2200" baseline="-25000"/>
              <a:t>i</a:t>
            </a:r>
            <a:r>
              <a:rPr lang="en" sz="2200"/>
              <a:t>.</a:t>
            </a:r>
            <a:endParaRPr sz="2200"/>
          </a:p>
        </p:txBody>
      </p:sp>
      <p:pic>
        <p:nvPicPr>
          <p:cNvPr id="165" name="Google Shape;165;p31"/>
          <p:cNvPicPr preferRelativeResize="0"/>
          <p:nvPr/>
        </p:nvPicPr>
        <p:blipFill>
          <a:blip r:embed="rId3">
            <a:alphaModFix/>
          </a:blip>
          <a:stretch>
            <a:fillRect/>
          </a:stretch>
        </p:blipFill>
        <p:spPr>
          <a:xfrm>
            <a:off x="4249226" y="2081475"/>
            <a:ext cx="1806199" cy="598500"/>
          </a:xfrm>
          <a:prstGeom prst="rect">
            <a:avLst/>
          </a:prstGeom>
          <a:noFill/>
          <a:ln>
            <a:noFill/>
          </a:ln>
        </p:spPr>
      </p:pic>
      <p:pic>
        <p:nvPicPr>
          <p:cNvPr id="166" name="Google Shape;166;p31"/>
          <p:cNvPicPr preferRelativeResize="0"/>
          <p:nvPr/>
        </p:nvPicPr>
        <p:blipFill>
          <a:blip r:embed="rId4">
            <a:alphaModFix/>
          </a:blip>
          <a:stretch>
            <a:fillRect/>
          </a:stretch>
        </p:blipFill>
        <p:spPr>
          <a:xfrm>
            <a:off x="1981200" y="2624715"/>
            <a:ext cx="4560998" cy="3549325"/>
          </a:xfrm>
          <a:prstGeom prst="rect">
            <a:avLst/>
          </a:prstGeom>
          <a:noFill/>
          <a:ln>
            <a:noFill/>
          </a:ln>
        </p:spPr>
      </p:pic>
      <p:sp>
        <p:nvSpPr>
          <p:cNvPr id="167" name="Google Shape;167;p31"/>
          <p:cNvSpPr txBox="1">
            <a:spLocks noGrp="1"/>
          </p:cNvSpPr>
          <p:nvPr>
            <p:ph type="body" idx="1"/>
          </p:nvPr>
        </p:nvSpPr>
        <p:spPr>
          <a:xfrm flipH="1">
            <a:off x="7082050" y="2793025"/>
            <a:ext cx="2774700" cy="3140700"/>
          </a:xfrm>
          <a:prstGeom prst="rect">
            <a:avLst/>
          </a:prstGeom>
        </p:spPr>
        <p:txBody>
          <a:bodyPr spcFirstLastPara="1" vert="horz" wrap="square" lIns="91425" tIns="91425" rIns="91425" bIns="91425" rtlCol="0" anchor="t" anchorCtr="0">
            <a:noAutofit/>
          </a:bodyPr>
          <a:lstStyle/>
          <a:p>
            <a:pPr marL="0" indent="0">
              <a:lnSpc>
                <a:spcPct val="115000"/>
              </a:lnSpc>
              <a:spcBef>
                <a:spcPts val="0"/>
              </a:spcBef>
              <a:buNone/>
            </a:pPr>
            <a:r>
              <a:rPr lang="en" sz="2200"/>
              <a:t>% living in poverty in DC is 5.44% more than predicted.</a:t>
            </a:r>
            <a:endParaRPr sz="2200"/>
          </a:p>
          <a:p>
            <a:pPr marL="0" indent="0">
              <a:lnSpc>
                <a:spcPct val="115000"/>
              </a:lnSpc>
              <a:spcBef>
                <a:spcPts val="0"/>
              </a:spcBef>
              <a:buNone/>
            </a:pPr>
            <a:endParaRPr sz="2200"/>
          </a:p>
          <a:p>
            <a:pPr marL="0" indent="0">
              <a:lnSpc>
                <a:spcPct val="115000"/>
              </a:lnSpc>
              <a:spcBef>
                <a:spcPts val="0"/>
              </a:spcBef>
              <a:buNone/>
            </a:pPr>
            <a:r>
              <a:rPr lang="en" sz="2200"/>
              <a:t>% living in poverty in RI is 4.16% less than predicted.</a:t>
            </a:r>
            <a:endParaRPr sz="2200"/>
          </a:p>
          <a:p>
            <a:pPr marL="0" indent="0">
              <a:lnSpc>
                <a:spcPct val="115000"/>
              </a:lnSpc>
              <a:spcBef>
                <a:spcPts val="0"/>
              </a:spcBef>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CC1A-373D-584A-BF07-0B34FFF3C8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1C867F-F364-0A4C-A103-DE689EC6D928}"/>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8AF8CFA-21D4-284B-A979-6B9D9CA1F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 y="374650"/>
            <a:ext cx="12065000" cy="610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0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FDD7-7164-3D44-B4AF-1B7CD86E680E}"/>
              </a:ext>
            </a:extLst>
          </p:cNvPr>
          <p:cNvSpPr>
            <a:spLocks noGrp="1"/>
          </p:cNvSpPr>
          <p:nvPr>
            <p:ph type="title"/>
          </p:nvPr>
        </p:nvSpPr>
        <p:spPr/>
        <p:txBody>
          <a:bodyPr/>
          <a:lstStyle/>
          <a:p>
            <a:r>
              <a:rPr lang="en-US" dirty="0"/>
              <a:t>Other Packages</a:t>
            </a:r>
          </a:p>
        </p:txBody>
      </p:sp>
      <p:sp>
        <p:nvSpPr>
          <p:cNvPr id="3" name="Content Placeholder 2">
            <a:extLst>
              <a:ext uri="{FF2B5EF4-FFF2-40B4-BE49-F238E27FC236}">
                <a16:creationId xmlns:a16="http://schemas.microsoft.com/office/drawing/2014/main" id="{88F66A41-146A-E147-A72A-B35E0AEFB656}"/>
              </a:ext>
            </a:extLst>
          </p:cNvPr>
          <p:cNvSpPr>
            <a:spLocks noGrp="1"/>
          </p:cNvSpPr>
          <p:nvPr>
            <p:ph idx="1"/>
          </p:nvPr>
        </p:nvSpPr>
        <p:spPr>
          <a:xfrm>
            <a:off x="869795" y="2015732"/>
            <a:ext cx="10526751" cy="4156468"/>
          </a:xfrm>
        </p:spPr>
        <p:txBody>
          <a:bodyPr>
            <a:normAutofit/>
          </a:bodyPr>
          <a:lstStyle/>
          <a:p>
            <a:r>
              <a:rPr lang="en-US" dirty="0"/>
              <a:t>Linear regression is performed by many existing packages, such as </a:t>
            </a:r>
            <a:r>
              <a:rPr lang="en-US" dirty="0" err="1"/>
              <a:t>StatsModels</a:t>
            </a:r>
            <a:r>
              <a:rPr lang="en-US" dirty="0"/>
              <a:t>, </a:t>
            </a:r>
            <a:r>
              <a:rPr lang="en-US" dirty="0" err="1"/>
              <a:t>Scipy</a:t>
            </a:r>
            <a:r>
              <a:rPr lang="en-US" dirty="0"/>
              <a:t>, and </a:t>
            </a:r>
            <a:r>
              <a:rPr lang="en-US" dirty="0" err="1"/>
              <a:t>Scikitlearn</a:t>
            </a:r>
            <a:r>
              <a:rPr lang="en-US" dirty="0"/>
              <a:t>. </a:t>
            </a:r>
          </a:p>
          <a:p>
            <a:r>
              <a:rPr lang="en-US" dirty="0"/>
              <a:t>The book uses </a:t>
            </a:r>
            <a:r>
              <a:rPr lang="en-US" dirty="0" err="1"/>
              <a:t>StatsModels</a:t>
            </a:r>
            <a:r>
              <a:rPr lang="en-US" dirty="0"/>
              <a:t> when multiple regression starts. </a:t>
            </a:r>
          </a:p>
          <a:p>
            <a:r>
              <a:rPr lang="en-US" dirty="0"/>
              <a:t>Which you use mostly doesn’t matter, it is a personal choice. </a:t>
            </a:r>
          </a:p>
          <a:p>
            <a:r>
              <a:rPr lang="en-US" dirty="0"/>
              <a:t>We’ll use both </a:t>
            </a:r>
            <a:r>
              <a:rPr lang="en-US" dirty="0" err="1"/>
              <a:t>StatsModels</a:t>
            </a:r>
            <a:r>
              <a:rPr lang="en-US" dirty="0"/>
              <a:t> and </a:t>
            </a:r>
            <a:r>
              <a:rPr lang="en-US" dirty="0" err="1"/>
              <a:t>Scikitlearn</a:t>
            </a:r>
            <a:r>
              <a:rPr lang="en-US" dirty="0"/>
              <a:t>:</a:t>
            </a:r>
          </a:p>
          <a:p>
            <a:pPr lvl="1"/>
            <a:r>
              <a:rPr lang="en-US" dirty="0" err="1"/>
              <a:t>Statsmodels</a:t>
            </a:r>
            <a:r>
              <a:rPr lang="en-US" dirty="0"/>
              <a:t> provide more stats data in the output, so we will use that sometimes. </a:t>
            </a:r>
          </a:p>
          <a:p>
            <a:pPr lvl="1"/>
            <a:r>
              <a:rPr lang="en-US" dirty="0"/>
              <a:t>The </a:t>
            </a:r>
            <a:r>
              <a:rPr lang="en-US" dirty="0" err="1"/>
              <a:t>scikitlearn</a:t>
            </a:r>
            <a:r>
              <a:rPr lang="en-US" dirty="0"/>
              <a:t> is probably more relevant experience for ML stuff. </a:t>
            </a:r>
          </a:p>
          <a:p>
            <a:r>
              <a:rPr lang="en-US" dirty="0"/>
              <a:t>I think going forward I might replace some of the </a:t>
            </a:r>
            <a:r>
              <a:rPr lang="en-US" dirty="0" err="1"/>
              <a:t>statsmodels</a:t>
            </a:r>
            <a:r>
              <a:rPr lang="en-US" dirty="0"/>
              <a:t> examples in future workbooks with </a:t>
            </a:r>
            <a:r>
              <a:rPr lang="en-US" dirty="0" err="1"/>
              <a:t>sklearn</a:t>
            </a:r>
            <a:r>
              <a:rPr lang="en-US" dirty="0"/>
              <a:t> one. The interface is easier, and it is more relevant to ML. </a:t>
            </a:r>
          </a:p>
        </p:txBody>
      </p:sp>
    </p:spTree>
    <p:extLst>
      <p:ext uri="{BB962C8B-B14F-4D97-AF65-F5344CB8AC3E}">
        <p14:creationId xmlns:p14="http://schemas.microsoft.com/office/powerpoint/2010/main" val="272322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5CF6-8B41-ED49-BBCA-960CCDE6DC0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CE57ECC-D5E7-8742-82DE-6541E34B1064}"/>
              </a:ext>
            </a:extLst>
          </p:cNvPr>
          <p:cNvSpPr>
            <a:spLocks noGrp="1"/>
          </p:cNvSpPr>
          <p:nvPr>
            <p:ph idx="1"/>
          </p:nvPr>
        </p:nvSpPr>
        <p:spPr/>
        <p:txBody>
          <a:bodyPr/>
          <a:lstStyle/>
          <a:p>
            <a:r>
              <a:rPr lang="en-US" dirty="0"/>
              <a:t>We can train our models to predict Y, given X.</a:t>
            </a:r>
          </a:p>
          <a:p>
            <a:pPr lvl="1"/>
            <a:r>
              <a:rPr lang="en-US" dirty="0"/>
              <a:t>In this case, the model is a simple algebra equation. </a:t>
            </a:r>
          </a:p>
          <a:p>
            <a:r>
              <a:rPr lang="en-US" dirty="0"/>
              <a:t>This is a simple version of all the more complex </a:t>
            </a:r>
            <a:r>
              <a:rPr lang="en-US"/>
              <a:t>ML work to </a:t>
            </a:r>
            <a:r>
              <a:rPr lang="en-US" dirty="0"/>
              <a:t>come later. </a:t>
            </a:r>
          </a:p>
          <a:p>
            <a:r>
              <a:rPr lang="en-US" dirty="0"/>
              <a:t>The residuals give us information on how good our model is. </a:t>
            </a:r>
          </a:p>
          <a:p>
            <a:endParaRPr lang="en-US" dirty="0"/>
          </a:p>
          <a:p>
            <a:r>
              <a:rPr lang="en-US" dirty="0"/>
              <a:t>Accuracy and reliability of the predictions…. Next time. </a:t>
            </a:r>
          </a:p>
        </p:txBody>
      </p:sp>
    </p:spTree>
    <p:extLst>
      <p:ext uri="{BB962C8B-B14F-4D97-AF65-F5344CB8AC3E}">
        <p14:creationId xmlns:p14="http://schemas.microsoft.com/office/powerpoint/2010/main" val="371388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0618AC-3D1B-68C0-8FF4-F2B643940F2B}"/>
              </a:ext>
            </a:extLst>
          </p:cNvPr>
          <p:cNvPicPr>
            <a:picLocks noChangeAspect="1"/>
          </p:cNvPicPr>
          <p:nvPr/>
        </p:nvPicPr>
        <p:blipFill>
          <a:blip r:embed="rId2"/>
          <a:srcRect t="23729"/>
          <a:stretch/>
        </p:blipFill>
        <p:spPr>
          <a:xfrm>
            <a:off x="20" y="10"/>
            <a:ext cx="12191980" cy="6857990"/>
          </a:xfrm>
          <a:prstGeom prst="rect">
            <a:avLst/>
          </a:prstGeom>
        </p:spPr>
      </p:pic>
    </p:spTree>
    <p:extLst>
      <p:ext uri="{BB962C8B-B14F-4D97-AF65-F5344CB8AC3E}">
        <p14:creationId xmlns:p14="http://schemas.microsoft.com/office/powerpoint/2010/main" val="369519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86F8-E267-0D46-B219-0ADCF4337BA9}"/>
              </a:ext>
            </a:extLst>
          </p:cNvPr>
          <p:cNvSpPr>
            <a:spLocks noGrp="1"/>
          </p:cNvSpPr>
          <p:nvPr>
            <p:ph type="ctrTitle"/>
          </p:nvPr>
        </p:nvSpPr>
        <p:spPr/>
        <p:txBody>
          <a:bodyPr>
            <a:normAutofit/>
          </a:bodyPr>
          <a:lstStyle/>
          <a:p>
            <a:r>
              <a:rPr lang="en-US"/>
              <a:t>CLASSIFICATION</a:t>
            </a:r>
            <a:endParaRPr lang="en-US" dirty="0"/>
          </a:p>
        </p:txBody>
      </p:sp>
      <p:sp>
        <p:nvSpPr>
          <p:cNvPr id="3" name="Subtitle 2">
            <a:extLst>
              <a:ext uri="{FF2B5EF4-FFF2-40B4-BE49-F238E27FC236}">
                <a16:creationId xmlns:a16="http://schemas.microsoft.com/office/drawing/2014/main" id="{5FBA7666-BF3D-1449-A59F-D3BBC097A7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9166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9C85894B-3C06-96A9-327A-FFBAE33E08B2}"/>
              </a:ext>
            </a:extLst>
          </p:cNvPr>
          <p:cNvSpPr>
            <a:spLocks noGrp="1" noChangeArrowheads="1"/>
          </p:cNvSpPr>
          <p:nvPr>
            <p:ph type="title"/>
          </p:nvPr>
        </p:nvSpPr>
        <p:spPr>
          <a:xfrm>
            <a:off x="1411705" y="685799"/>
            <a:ext cx="8229600" cy="1143000"/>
          </a:xfrm>
        </p:spPr>
        <p:txBody>
          <a:bodyPr/>
          <a:lstStyle/>
          <a:p>
            <a:pPr algn="l" eaLnBrk="1" hangingPunct="1"/>
            <a:r>
              <a:rPr lang="en-US" altLang="en-US" dirty="0">
                <a:solidFill>
                  <a:srgbClr val="990000"/>
                </a:solidFill>
              </a:rPr>
              <a:t>What is classification?</a:t>
            </a:r>
          </a:p>
        </p:txBody>
      </p:sp>
      <p:sp>
        <p:nvSpPr>
          <p:cNvPr id="7184" name="Text Box 16">
            <a:extLst>
              <a:ext uri="{FF2B5EF4-FFF2-40B4-BE49-F238E27FC236}">
                <a16:creationId xmlns:a16="http://schemas.microsoft.com/office/drawing/2014/main" id="{70B9F6C6-E5E3-3AA0-F75B-579C3EE1A8D0}"/>
              </a:ext>
            </a:extLst>
          </p:cNvPr>
          <p:cNvSpPr txBox="1">
            <a:spLocks noChangeArrowheads="1"/>
          </p:cNvSpPr>
          <p:nvPr/>
        </p:nvSpPr>
        <p:spPr bwMode="auto">
          <a:xfrm>
            <a:off x="1411705" y="2024061"/>
            <a:ext cx="8001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dirty="0"/>
              <a:t>A machine learning task that deals with identifying the class to which an instance belongs </a:t>
            </a:r>
          </a:p>
          <a:p>
            <a:pPr>
              <a:spcBef>
                <a:spcPct val="50000"/>
              </a:spcBef>
            </a:pPr>
            <a:endParaRPr lang="en-US" altLang="en-US" sz="2000" dirty="0"/>
          </a:p>
          <a:p>
            <a:pPr>
              <a:spcBef>
                <a:spcPct val="50000"/>
              </a:spcBef>
            </a:pPr>
            <a:r>
              <a:rPr lang="en-US" altLang="en-US" sz="2000" dirty="0"/>
              <a:t>A classifier performs classification</a:t>
            </a:r>
          </a:p>
        </p:txBody>
      </p:sp>
      <p:sp>
        <p:nvSpPr>
          <p:cNvPr id="7187" name="Rectangle 19">
            <a:extLst>
              <a:ext uri="{FF2B5EF4-FFF2-40B4-BE49-F238E27FC236}">
                <a16:creationId xmlns:a16="http://schemas.microsoft.com/office/drawing/2014/main" id="{E70293FA-EACC-4AA6-73AB-405313444AC4}"/>
              </a:ext>
            </a:extLst>
          </p:cNvPr>
          <p:cNvSpPr>
            <a:spLocks noChangeArrowheads="1"/>
          </p:cNvSpPr>
          <p:nvPr/>
        </p:nvSpPr>
        <p:spPr bwMode="auto">
          <a:xfrm>
            <a:off x="4572000" y="4191000"/>
            <a:ext cx="3200400" cy="22098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a:solidFill>
                  <a:srgbClr val="990000"/>
                </a:solidFill>
              </a:rPr>
              <a:t>Classifier</a:t>
            </a:r>
          </a:p>
        </p:txBody>
      </p:sp>
      <p:sp>
        <p:nvSpPr>
          <p:cNvPr id="7188" name="Line 20">
            <a:extLst>
              <a:ext uri="{FF2B5EF4-FFF2-40B4-BE49-F238E27FC236}">
                <a16:creationId xmlns:a16="http://schemas.microsoft.com/office/drawing/2014/main" id="{C1D0D68F-0B60-78D6-F9E1-EB4641A0F7AE}"/>
              </a:ext>
            </a:extLst>
          </p:cNvPr>
          <p:cNvSpPr>
            <a:spLocks noChangeShapeType="1"/>
          </p:cNvSpPr>
          <p:nvPr/>
        </p:nvSpPr>
        <p:spPr bwMode="auto">
          <a:xfrm>
            <a:off x="2057400" y="5486400"/>
            <a:ext cx="2514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189" name="Line 21">
            <a:extLst>
              <a:ext uri="{FF2B5EF4-FFF2-40B4-BE49-F238E27FC236}">
                <a16:creationId xmlns:a16="http://schemas.microsoft.com/office/drawing/2014/main" id="{D959D7BD-3E0E-1E31-1A50-65A200845039}"/>
              </a:ext>
            </a:extLst>
          </p:cNvPr>
          <p:cNvSpPr>
            <a:spLocks noChangeShapeType="1"/>
          </p:cNvSpPr>
          <p:nvPr/>
        </p:nvSpPr>
        <p:spPr bwMode="auto">
          <a:xfrm>
            <a:off x="7772400" y="5562600"/>
            <a:ext cx="2514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7190" name="Text Box 22">
            <a:extLst>
              <a:ext uri="{FF2B5EF4-FFF2-40B4-BE49-F238E27FC236}">
                <a16:creationId xmlns:a16="http://schemas.microsoft.com/office/drawing/2014/main" id="{D0E6AF05-229F-9EDF-4D1E-138DDD4EA82C}"/>
              </a:ext>
            </a:extLst>
          </p:cNvPr>
          <p:cNvSpPr txBox="1">
            <a:spLocks noChangeArrowheads="1"/>
          </p:cNvSpPr>
          <p:nvPr/>
        </p:nvSpPr>
        <p:spPr bwMode="auto">
          <a:xfrm>
            <a:off x="2133600" y="4876801"/>
            <a:ext cx="25908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Test instance </a:t>
            </a:r>
          </a:p>
          <a:p>
            <a:pPr>
              <a:spcBef>
                <a:spcPct val="50000"/>
              </a:spcBef>
            </a:pPr>
            <a:endParaRPr lang="en-US" altLang="en-US"/>
          </a:p>
          <a:p>
            <a:pPr>
              <a:spcBef>
                <a:spcPct val="50000"/>
              </a:spcBef>
            </a:pPr>
            <a:r>
              <a:rPr lang="en-US" altLang="en-US"/>
              <a:t>Attributes</a:t>
            </a:r>
          </a:p>
          <a:p>
            <a:pPr>
              <a:spcBef>
                <a:spcPct val="50000"/>
              </a:spcBef>
            </a:pPr>
            <a:r>
              <a:rPr lang="en-US" altLang="en-US"/>
              <a:t>(a1, a2,… an)</a:t>
            </a:r>
          </a:p>
        </p:txBody>
      </p:sp>
      <p:sp>
        <p:nvSpPr>
          <p:cNvPr id="7191" name="Text Box 23">
            <a:extLst>
              <a:ext uri="{FF2B5EF4-FFF2-40B4-BE49-F238E27FC236}">
                <a16:creationId xmlns:a16="http://schemas.microsoft.com/office/drawing/2014/main" id="{79C964CC-7A8C-C6D5-92A5-04585608394D}"/>
              </a:ext>
            </a:extLst>
          </p:cNvPr>
          <p:cNvSpPr txBox="1">
            <a:spLocks noChangeArrowheads="1"/>
          </p:cNvSpPr>
          <p:nvPr/>
        </p:nvSpPr>
        <p:spPr bwMode="auto">
          <a:xfrm>
            <a:off x="8077200" y="5029201"/>
            <a:ext cx="2590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Discrete-valued</a:t>
            </a:r>
          </a:p>
          <a:p>
            <a:pPr>
              <a:spcBef>
                <a:spcPct val="50000"/>
              </a:spcBef>
            </a:pPr>
            <a:endParaRPr lang="en-US" altLang="en-US"/>
          </a:p>
          <a:p>
            <a:pPr>
              <a:spcBef>
                <a:spcPct val="50000"/>
              </a:spcBef>
            </a:pPr>
            <a:r>
              <a:rPr lang="en-US" altLang="en-US"/>
              <a:t>Class label</a:t>
            </a:r>
          </a:p>
        </p:txBody>
      </p:sp>
      <p:sp>
        <p:nvSpPr>
          <p:cNvPr id="7193" name="Text Box 25">
            <a:extLst>
              <a:ext uri="{FF2B5EF4-FFF2-40B4-BE49-F238E27FC236}">
                <a16:creationId xmlns:a16="http://schemas.microsoft.com/office/drawing/2014/main" id="{73AEBCD3-A83B-354C-B085-21022687D029}"/>
              </a:ext>
            </a:extLst>
          </p:cNvPr>
          <p:cNvSpPr txBox="1">
            <a:spLocks noChangeArrowheads="1"/>
          </p:cNvSpPr>
          <p:nvPr/>
        </p:nvSpPr>
        <p:spPr bwMode="auto">
          <a:xfrm>
            <a:off x="1905000" y="4876801"/>
            <a:ext cx="2590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 Age, Marital status, </a:t>
            </a:r>
          </a:p>
          <a:p>
            <a:pPr>
              <a:spcBef>
                <a:spcPct val="50000"/>
              </a:spcBef>
            </a:pPr>
            <a:endParaRPr lang="en-US" altLang="en-US"/>
          </a:p>
          <a:p>
            <a:pPr>
              <a:spcBef>
                <a:spcPct val="50000"/>
              </a:spcBef>
            </a:pPr>
            <a:r>
              <a:rPr lang="en-US" altLang="en-US"/>
              <a:t>Health status, Salary )</a:t>
            </a:r>
          </a:p>
        </p:txBody>
      </p:sp>
      <p:sp>
        <p:nvSpPr>
          <p:cNvPr id="7194" name="Text Box 26">
            <a:extLst>
              <a:ext uri="{FF2B5EF4-FFF2-40B4-BE49-F238E27FC236}">
                <a16:creationId xmlns:a16="http://schemas.microsoft.com/office/drawing/2014/main" id="{947A01E9-EF15-29E9-A86E-0CFFCEE9107E}"/>
              </a:ext>
            </a:extLst>
          </p:cNvPr>
          <p:cNvSpPr txBox="1">
            <a:spLocks noChangeArrowheads="1"/>
          </p:cNvSpPr>
          <p:nvPr/>
        </p:nvSpPr>
        <p:spPr bwMode="auto">
          <a:xfrm>
            <a:off x="8077200" y="5638801"/>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Issue Loan? {Yes, No}</a:t>
            </a:r>
          </a:p>
        </p:txBody>
      </p:sp>
      <p:sp>
        <p:nvSpPr>
          <p:cNvPr id="7196" name="Text Box 28">
            <a:extLst>
              <a:ext uri="{FF2B5EF4-FFF2-40B4-BE49-F238E27FC236}">
                <a16:creationId xmlns:a16="http://schemas.microsoft.com/office/drawing/2014/main" id="{9564E9BC-2A5E-5A6A-BF45-09F0A1791E37}"/>
              </a:ext>
            </a:extLst>
          </p:cNvPr>
          <p:cNvSpPr txBox="1">
            <a:spLocks noChangeArrowheads="1"/>
          </p:cNvSpPr>
          <p:nvPr/>
        </p:nvSpPr>
        <p:spPr bwMode="auto">
          <a:xfrm>
            <a:off x="1905000" y="4876801"/>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 Perceptive inputs )</a:t>
            </a:r>
          </a:p>
        </p:txBody>
      </p:sp>
      <p:sp>
        <p:nvSpPr>
          <p:cNvPr id="7198" name="Text Box 30">
            <a:extLst>
              <a:ext uri="{FF2B5EF4-FFF2-40B4-BE49-F238E27FC236}">
                <a16:creationId xmlns:a16="http://schemas.microsoft.com/office/drawing/2014/main" id="{1FA14710-F91C-272D-B970-EE4E3E0CDC70}"/>
              </a:ext>
            </a:extLst>
          </p:cNvPr>
          <p:cNvSpPr txBox="1">
            <a:spLocks noChangeArrowheads="1"/>
          </p:cNvSpPr>
          <p:nvPr/>
        </p:nvSpPr>
        <p:spPr bwMode="auto">
          <a:xfrm>
            <a:off x="8077200" y="563880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Steer? { Left, Straight, Right }</a:t>
            </a:r>
          </a:p>
        </p:txBody>
      </p:sp>
      <p:sp>
        <p:nvSpPr>
          <p:cNvPr id="7200" name="Text Box 32">
            <a:extLst>
              <a:ext uri="{FF2B5EF4-FFF2-40B4-BE49-F238E27FC236}">
                <a16:creationId xmlns:a16="http://schemas.microsoft.com/office/drawing/2014/main" id="{1711A7ED-E18C-27FE-78C4-DA107C72C5AA}"/>
              </a:ext>
            </a:extLst>
          </p:cNvPr>
          <p:cNvSpPr txBox="1">
            <a:spLocks noChangeArrowheads="1"/>
          </p:cNvSpPr>
          <p:nvPr/>
        </p:nvSpPr>
        <p:spPr bwMode="auto">
          <a:xfrm>
            <a:off x="8077200" y="5486400"/>
            <a:ext cx="2590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Category of document? {Politics, Movies, Biology}</a:t>
            </a:r>
          </a:p>
        </p:txBody>
      </p:sp>
      <p:sp>
        <p:nvSpPr>
          <p:cNvPr id="7201" name="Text Box 33">
            <a:extLst>
              <a:ext uri="{FF2B5EF4-FFF2-40B4-BE49-F238E27FC236}">
                <a16:creationId xmlns:a16="http://schemas.microsoft.com/office/drawing/2014/main" id="{75E59790-C867-99F3-A7E0-C370917FF031}"/>
              </a:ext>
            </a:extLst>
          </p:cNvPr>
          <p:cNvSpPr txBox="1">
            <a:spLocks noChangeArrowheads="1"/>
          </p:cNvSpPr>
          <p:nvPr/>
        </p:nvSpPr>
        <p:spPr bwMode="auto">
          <a:xfrm>
            <a:off x="2057400" y="487680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 Textual features : Ngrams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7184"/>
                                        </p:tgtEl>
                                        <p:attrNameLst>
                                          <p:attrName>style.visibility</p:attrName>
                                        </p:attrNameLst>
                                      </p:cBhvr>
                                      <p:to>
                                        <p:strVal val="visible"/>
                                      </p:to>
                                    </p:set>
                                    <p:animEffect transition="in" filter="fade">
                                      <p:cBhvr>
                                        <p:cTn id="7" dur="500"/>
                                        <p:tgtEl>
                                          <p:spTgt spid="718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188"/>
                                        </p:tgtEl>
                                        <p:attrNameLst>
                                          <p:attrName>style.visibility</p:attrName>
                                        </p:attrNameLst>
                                      </p:cBhvr>
                                      <p:to>
                                        <p:strVal val="visible"/>
                                      </p:to>
                                    </p:set>
                                    <p:animEffect transition="in" filter="fade">
                                      <p:cBhvr>
                                        <p:cTn id="11" dur="500"/>
                                        <p:tgtEl>
                                          <p:spTgt spid="7188"/>
                                        </p:tgtEl>
                                      </p:cBhvr>
                                    </p:animEffect>
                                  </p:childTnLst>
                                </p:cTn>
                              </p:par>
                              <p:par>
                                <p:cTn id="12" presetID="10" presetClass="entr" presetSubtype="0" fill="hold" nodeType="withEffect">
                                  <p:stCondLst>
                                    <p:cond delay="0"/>
                                  </p:stCondLst>
                                  <p:childTnLst>
                                    <p:set>
                                      <p:cBhvr>
                                        <p:cTn id="13" dur="1" fill="hold">
                                          <p:stCondLst>
                                            <p:cond delay="0"/>
                                          </p:stCondLst>
                                        </p:cTn>
                                        <p:tgtEl>
                                          <p:spTgt spid="7189"/>
                                        </p:tgtEl>
                                        <p:attrNameLst>
                                          <p:attrName>style.visibility</p:attrName>
                                        </p:attrNameLst>
                                      </p:cBhvr>
                                      <p:to>
                                        <p:strVal val="visible"/>
                                      </p:to>
                                    </p:set>
                                    <p:animEffect transition="in" filter="fade">
                                      <p:cBhvr>
                                        <p:cTn id="14" dur="500"/>
                                        <p:tgtEl>
                                          <p:spTgt spid="7189"/>
                                        </p:tgtEl>
                                      </p:cBhvr>
                                    </p:animEffect>
                                  </p:childTnLst>
                                </p:cTn>
                              </p:par>
                              <p:par>
                                <p:cTn id="15" presetID="10" presetClass="entr" presetSubtype="0" fill="hold" nodeType="withEffect">
                                  <p:stCondLst>
                                    <p:cond delay="0"/>
                                  </p:stCondLst>
                                  <p:childTnLst>
                                    <p:set>
                                      <p:cBhvr>
                                        <p:cTn id="16" dur="1" fill="hold">
                                          <p:stCondLst>
                                            <p:cond delay="0"/>
                                          </p:stCondLst>
                                        </p:cTn>
                                        <p:tgtEl>
                                          <p:spTgt spid="7187"/>
                                        </p:tgtEl>
                                        <p:attrNameLst>
                                          <p:attrName>style.visibility</p:attrName>
                                        </p:attrNameLst>
                                      </p:cBhvr>
                                      <p:to>
                                        <p:strVal val="visible"/>
                                      </p:to>
                                    </p:set>
                                    <p:animEffect transition="in" filter="fade">
                                      <p:cBhvr>
                                        <p:cTn id="17" dur="500"/>
                                        <p:tgtEl>
                                          <p:spTgt spid="7187"/>
                                        </p:tgtEl>
                                      </p:cBhvr>
                                    </p:animEffect>
                                  </p:childTnLst>
                                </p:cTn>
                              </p:par>
                            </p:childTnLst>
                          </p:cTn>
                        </p:par>
                        <p:par>
                          <p:cTn id="18" fill="hold" nodeType="afterGroup">
                            <p:stCondLst>
                              <p:cond delay="1000"/>
                            </p:stCondLst>
                            <p:childTnLst>
                              <p:par>
                                <p:cTn id="19" presetID="10" presetClass="entr" presetSubtype="0" fill="hold" nodeType="afterEffect">
                                  <p:stCondLst>
                                    <p:cond delay="0"/>
                                  </p:stCondLst>
                                  <p:childTnLst>
                                    <p:set>
                                      <p:cBhvr>
                                        <p:cTn id="20" dur="1" fill="hold">
                                          <p:stCondLst>
                                            <p:cond delay="0"/>
                                          </p:stCondLst>
                                        </p:cTn>
                                        <p:tgtEl>
                                          <p:spTgt spid="7190"/>
                                        </p:tgtEl>
                                        <p:attrNameLst>
                                          <p:attrName>style.visibility</p:attrName>
                                        </p:attrNameLst>
                                      </p:cBhvr>
                                      <p:to>
                                        <p:strVal val="visible"/>
                                      </p:to>
                                    </p:set>
                                    <p:animEffect transition="in" filter="fade">
                                      <p:cBhvr>
                                        <p:cTn id="21" dur="500"/>
                                        <p:tgtEl>
                                          <p:spTgt spid="7190"/>
                                        </p:tgtEl>
                                      </p:cBhvr>
                                    </p:animEffect>
                                  </p:childTnLst>
                                </p:cTn>
                              </p:par>
                              <p:par>
                                <p:cTn id="22" presetID="10" presetClass="entr" presetSubtype="0" fill="hold" nodeType="withEffect">
                                  <p:stCondLst>
                                    <p:cond delay="0"/>
                                  </p:stCondLst>
                                  <p:childTnLst>
                                    <p:set>
                                      <p:cBhvr>
                                        <p:cTn id="23" dur="1" fill="hold">
                                          <p:stCondLst>
                                            <p:cond delay="0"/>
                                          </p:stCondLst>
                                        </p:cTn>
                                        <p:tgtEl>
                                          <p:spTgt spid="7191"/>
                                        </p:tgtEl>
                                        <p:attrNameLst>
                                          <p:attrName>style.visibility</p:attrName>
                                        </p:attrNameLst>
                                      </p:cBhvr>
                                      <p:to>
                                        <p:strVal val="visible"/>
                                      </p:to>
                                    </p:set>
                                    <p:animEffect transition="in" filter="fade">
                                      <p:cBhvr>
                                        <p:cTn id="24" dur="500"/>
                                        <p:tgtEl>
                                          <p:spTgt spid="719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7190"/>
                                        </p:tgtEl>
                                      </p:cBhvr>
                                    </p:animEffect>
                                    <p:set>
                                      <p:cBhvr>
                                        <p:cTn id="29" dur="1" fill="hold">
                                          <p:stCondLst>
                                            <p:cond delay="499"/>
                                          </p:stCondLst>
                                        </p:cTn>
                                        <p:tgtEl>
                                          <p:spTgt spid="719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7191"/>
                                        </p:tgtEl>
                                      </p:cBhvr>
                                    </p:animEffect>
                                    <p:set>
                                      <p:cBhvr>
                                        <p:cTn id="32" dur="1" fill="hold">
                                          <p:stCondLst>
                                            <p:cond delay="499"/>
                                          </p:stCondLst>
                                        </p:cTn>
                                        <p:tgtEl>
                                          <p:spTgt spid="719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7193"/>
                                        </p:tgtEl>
                                        <p:attrNameLst>
                                          <p:attrName>style.visibility</p:attrName>
                                        </p:attrNameLst>
                                      </p:cBhvr>
                                      <p:to>
                                        <p:strVal val="visible"/>
                                      </p:to>
                                    </p:set>
                                    <p:animEffect transition="in" filter="fade">
                                      <p:cBhvr>
                                        <p:cTn id="36" dur="500"/>
                                        <p:tgtEl>
                                          <p:spTgt spid="7193"/>
                                        </p:tgtEl>
                                      </p:cBhvr>
                                    </p:animEffect>
                                  </p:childTnLst>
                                </p:cTn>
                              </p:par>
                              <p:par>
                                <p:cTn id="37" presetID="10" presetClass="entr" presetSubtype="0" fill="hold" nodeType="withEffect">
                                  <p:stCondLst>
                                    <p:cond delay="0"/>
                                  </p:stCondLst>
                                  <p:childTnLst>
                                    <p:set>
                                      <p:cBhvr>
                                        <p:cTn id="38" dur="1" fill="hold">
                                          <p:stCondLst>
                                            <p:cond delay="0"/>
                                          </p:stCondLst>
                                        </p:cTn>
                                        <p:tgtEl>
                                          <p:spTgt spid="7194"/>
                                        </p:tgtEl>
                                        <p:attrNameLst>
                                          <p:attrName>style.visibility</p:attrName>
                                        </p:attrNameLst>
                                      </p:cBhvr>
                                      <p:to>
                                        <p:strVal val="visible"/>
                                      </p:to>
                                    </p:set>
                                    <p:animEffect transition="in" filter="fade">
                                      <p:cBhvr>
                                        <p:cTn id="39" dur="500"/>
                                        <p:tgtEl>
                                          <p:spTgt spid="719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500"/>
                                        <p:tgtEl>
                                          <p:spTgt spid="7193"/>
                                        </p:tgtEl>
                                      </p:cBhvr>
                                    </p:animEffect>
                                    <p:set>
                                      <p:cBhvr>
                                        <p:cTn id="44" dur="1" fill="hold">
                                          <p:stCondLst>
                                            <p:cond delay="499"/>
                                          </p:stCondLst>
                                        </p:cTn>
                                        <p:tgtEl>
                                          <p:spTgt spid="719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7194"/>
                                        </p:tgtEl>
                                      </p:cBhvr>
                                    </p:animEffect>
                                    <p:set>
                                      <p:cBhvr>
                                        <p:cTn id="47" dur="1" fill="hold">
                                          <p:stCondLst>
                                            <p:cond delay="499"/>
                                          </p:stCondLst>
                                        </p:cTn>
                                        <p:tgtEl>
                                          <p:spTgt spid="7194"/>
                                        </p:tgtEl>
                                        <p:attrNameLst>
                                          <p:attrName>style.visibility</p:attrName>
                                        </p:attrNameLst>
                                      </p:cBhvr>
                                      <p:to>
                                        <p:strVal val="hidden"/>
                                      </p:to>
                                    </p:set>
                                  </p:childTnLst>
                                </p:cTn>
                              </p:par>
                            </p:childTnLst>
                          </p:cTn>
                        </p:par>
                        <p:par>
                          <p:cTn id="48" fill="hold" nodeType="afterGroup">
                            <p:stCondLst>
                              <p:cond delay="500"/>
                            </p:stCondLst>
                            <p:childTnLst>
                              <p:par>
                                <p:cTn id="49" presetID="10" presetClass="entr" presetSubtype="0" fill="hold" nodeType="afterEffect">
                                  <p:stCondLst>
                                    <p:cond delay="0"/>
                                  </p:stCondLst>
                                  <p:childTnLst>
                                    <p:set>
                                      <p:cBhvr>
                                        <p:cTn id="50" dur="1" fill="hold">
                                          <p:stCondLst>
                                            <p:cond delay="0"/>
                                          </p:stCondLst>
                                        </p:cTn>
                                        <p:tgtEl>
                                          <p:spTgt spid="7196"/>
                                        </p:tgtEl>
                                        <p:attrNameLst>
                                          <p:attrName>style.visibility</p:attrName>
                                        </p:attrNameLst>
                                      </p:cBhvr>
                                      <p:to>
                                        <p:strVal val="visible"/>
                                      </p:to>
                                    </p:set>
                                    <p:animEffect transition="in" filter="fade">
                                      <p:cBhvr>
                                        <p:cTn id="51" dur="500"/>
                                        <p:tgtEl>
                                          <p:spTgt spid="7196"/>
                                        </p:tgtEl>
                                      </p:cBhvr>
                                    </p:animEffect>
                                  </p:childTnLst>
                                </p:cTn>
                              </p:par>
                              <p:par>
                                <p:cTn id="52" presetID="10" presetClass="entr" presetSubtype="0" fill="hold" nodeType="withEffect">
                                  <p:stCondLst>
                                    <p:cond delay="0"/>
                                  </p:stCondLst>
                                  <p:childTnLst>
                                    <p:set>
                                      <p:cBhvr>
                                        <p:cTn id="53" dur="1" fill="hold">
                                          <p:stCondLst>
                                            <p:cond delay="0"/>
                                          </p:stCondLst>
                                        </p:cTn>
                                        <p:tgtEl>
                                          <p:spTgt spid="7198"/>
                                        </p:tgtEl>
                                        <p:attrNameLst>
                                          <p:attrName>style.visibility</p:attrName>
                                        </p:attrNameLst>
                                      </p:cBhvr>
                                      <p:to>
                                        <p:strVal val="visible"/>
                                      </p:to>
                                    </p:set>
                                    <p:animEffect transition="in" filter="fade">
                                      <p:cBhvr>
                                        <p:cTn id="54" dur="500"/>
                                        <p:tgtEl>
                                          <p:spTgt spid="719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nodeType="clickEffect">
                                  <p:stCondLst>
                                    <p:cond delay="0"/>
                                  </p:stCondLst>
                                  <p:childTnLst>
                                    <p:animEffect transition="out" filter="fade">
                                      <p:cBhvr>
                                        <p:cTn id="58" dur="500"/>
                                        <p:tgtEl>
                                          <p:spTgt spid="7196"/>
                                        </p:tgtEl>
                                      </p:cBhvr>
                                    </p:animEffect>
                                    <p:set>
                                      <p:cBhvr>
                                        <p:cTn id="59" dur="1" fill="hold">
                                          <p:stCondLst>
                                            <p:cond delay="499"/>
                                          </p:stCondLst>
                                        </p:cTn>
                                        <p:tgtEl>
                                          <p:spTgt spid="719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198"/>
                                        </p:tgtEl>
                                      </p:cBhvr>
                                    </p:animEffect>
                                    <p:set>
                                      <p:cBhvr>
                                        <p:cTn id="62" dur="1" fill="hold">
                                          <p:stCondLst>
                                            <p:cond delay="499"/>
                                          </p:stCondLst>
                                        </p:cTn>
                                        <p:tgtEl>
                                          <p:spTgt spid="7198"/>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7200"/>
                                        </p:tgtEl>
                                        <p:attrNameLst>
                                          <p:attrName>style.visibility</p:attrName>
                                        </p:attrNameLst>
                                      </p:cBhvr>
                                      <p:to>
                                        <p:strVal val="visible"/>
                                      </p:to>
                                    </p:set>
                                    <p:animEffect transition="in" filter="fade">
                                      <p:cBhvr>
                                        <p:cTn id="65" dur="500"/>
                                        <p:tgtEl>
                                          <p:spTgt spid="7200"/>
                                        </p:tgtEl>
                                      </p:cBhvr>
                                    </p:animEffect>
                                  </p:childTnLst>
                                </p:cTn>
                              </p:par>
                              <p:par>
                                <p:cTn id="66" presetID="10" presetClass="entr" presetSubtype="0" fill="hold" nodeType="withEffect">
                                  <p:stCondLst>
                                    <p:cond delay="0"/>
                                  </p:stCondLst>
                                  <p:childTnLst>
                                    <p:set>
                                      <p:cBhvr>
                                        <p:cTn id="67" dur="1" fill="hold">
                                          <p:stCondLst>
                                            <p:cond delay="0"/>
                                          </p:stCondLst>
                                        </p:cTn>
                                        <p:tgtEl>
                                          <p:spTgt spid="7201"/>
                                        </p:tgtEl>
                                        <p:attrNameLst>
                                          <p:attrName>style.visibility</p:attrName>
                                        </p:attrNameLst>
                                      </p:cBhvr>
                                      <p:to>
                                        <p:strVal val="visible"/>
                                      </p:to>
                                    </p:set>
                                    <p:animEffect transition="in" filter="fade">
                                      <p:cBhvr>
                                        <p:cTn id="68" dur="500"/>
                                        <p:tgtEl>
                                          <p:spTgt spid="7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4" grpId="0"/>
      <p:bldP spid="7187" grpId="0" animBg="1"/>
      <p:bldP spid="7190" grpId="0"/>
      <p:bldP spid="7190" grpId="1"/>
      <p:bldP spid="7191" grpId="0"/>
      <p:bldP spid="7191" grpId="1"/>
      <p:bldP spid="7193" grpId="0"/>
      <p:bldP spid="7193" grpId="1"/>
      <p:bldP spid="7194" grpId="0"/>
      <p:bldP spid="7194" grpId="1"/>
      <p:bldP spid="7196" grpId="0"/>
      <p:bldP spid="7200" grpId="0"/>
      <p:bldP spid="720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0502128-4448-66EE-A0A6-C5BA2D3D2EF1}"/>
              </a:ext>
            </a:extLst>
          </p:cNvPr>
          <p:cNvSpPr>
            <a:spLocks noGrp="1" noChangeArrowheads="1"/>
          </p:cNvSpPr>
          <p:nvPr>
            <p:ph type="title"/>
          </p:nvPr>
        </p:nvSpPr>
        <p:spPr>
          <a:xfrm>
            <a:off x="1427747" y="718712"/>
            <a:ext cx="8229600" cy="1143000"/>
          </a:xfrm>
        </p:spPr>
        <p:txBody>
          <a:bodyPr/>
          <a:lstStyle/>
          <a:p>
            <a:pPr algn="l" eaLnBrk="1" hangingPunct="1"/>
            <a:r>
              <a:rPr lang="en-US" altLang="en-US" dirty="0">
                <a:solidFill>
                  <a:srgbClr val="990000"/>
                </a:solidFill>
              </a:rPr>
              <a:t>Classification learning</a:t>
            </a:r>
          </a:p>
        </p:txBody>
      </p:sp>
      <p:sp>
        <p:nvSpPr>
          <p:cNvPr id="9226" name="Rectangle 10">
            <a:extLst>
              <a:ext uri="{FF2B5EF4-FFF2-40B4-BE49-F238E27FC236}">
                <a16:creationId xmlns:a16="http://schemas.microsoft.com/office/drawing/2014/main" id="{0AF92197-D348-34CE-B332-5BE4FB14F8B0}"/>
              </a:ext>
            </a:extLst>
          </p:cNvPr>
          <p:cNvSpPr>
            <a:spLocks noChangeArrowheads="1"/>
          </p:cNvSpPr>
          <p:nvPr/>
        </p:nvSpPr>
        <p:spPr bwMode="auto">
          <a:xfrm>
            <a:off x="2743200" y="2743200"/>
            <a:ext cx="2286000" cy="18288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a:t>Training </a:t>
            </a:r>
          </a:p>
          <a:p>
            <a:pPr algn="ctr"/>
            <a:r>
              <a:rPr lang="en-US" altLang="en-US" sz="3600"/>
              <a:t>phase</a:t>
            </a:r>
          </a:p>
        </p:txBody>
      </p:sp>
      <p:sp>
        <p:nvSpPr>
          <p:cNvPr id="9233" name="AutoShape 17">
            <a:extLst>
              <a:ext uri="{FF2B5EF4-FFF2-40B4-BE49-F238E27FC236}">
                <a16:creationId xmlns:a16="http://schemas.microsoft.com/office/drawing/2014/main" id="{693254B2-D482-C8EC-1420-6A5BB154E050}"/>
              </a:ext>
            </a:extLst>
          </p:cNvPr>
          <p:cNvSpPr>
            <a:spLocks noChangeArrowheads="1"/>
          </p:cNvSpPr>
          <p:nvPr/>
        </p:nvSpPr>
        <p:spPr bwMode="auto">
          <a:xfrm rot="13478258">
            <a:off x="4876800" y="3276600"/>
            <a:ext cx="685800" cy="685800"/>
          </a:xfrm>
          <a:prstGeom prst="rtTriangle">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9234" name="Rectangle 18">
            <a:extLst>
              <a:ext uri="{FF2B5EF4-FFF2-40B4-BE49-F238E27FC236}">
                <a16:creationId xmlns:a16="http://schemas.microsoft.com/office/drawing/2014/main" id="{7F626019-BEAD-D83A-DF4C-B64B55048029}"/>
              </a:ext>
            </a:extLst>
          </p:cNvPr>
          <p:cNvSpPr>
            <a:spLocks noChangeArrowheads="1"/>
          </p:cNvSpPr>
          <p:nvPr/>
        </p:nvSpPr>
        <p:spPr bwMode="auto">
          <a:xfrm>
            <a:off x="5791200" y="2743200"/>
            <a:ext cx="2286000" cy="1828800"/>
          </a:xfrm>
          <a:prstGeom prst="rect">
            <a:avLst/>
          </a:prstGeom>
          <a:gradFill rotWithShape="1">
            <a:gsLst>
              <a:gs pos="0">
                <a:schemeClr val="bg1"/>
              </a:gs>
              <a:gs pos="100000">
                <a:schemeClr val="tx1"/>
              </a:gs>
            </a:gsLst>
            <a:lin ang="5400000" scaled="1"/>
          </a:gradFill>
          <a:ln w="2857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3600"/>
              <a:t>Testing </a:t>
            </a:r>
          </a:p>
          <a:p>
            <a:pPr algn="ctr"/>
            <a:r>
              <a:rPr lang="en-US" altLang="en-US" sz="3600"/>
              <a:t>phase</a:t>
            </a:r>
          </a:p>
        </p:txBody>
      </p:sp>
      <p:sp>
        <p:nvSpPr>
          <p:cNvPr id="9236" name="Text Box 20">
            <a:extLst>
              <a:ext uri="{FF2B5EF4-FFF2-40B4-BE49-F238E27FC236}">
                <a16:creationId xmlns:a16="http://schemas.microsoft.com/office/drawing/2014/main" id="{B917B08A-84D2-79CD-EDDB-2902EE474DDF}"/>
              </a:ext>
            </a:extLst>
          </p:cNvPr>
          <p:cNvSpPr txBox="1">
            <a:spLocks noChangeArrowheads="1"/>
          </p:cNvSpPr>
          <p:nvPr/>
        </p:nvSpPr>
        <p:spPr bwMode="auto">
          <a:xfrm>
            <a:off x="2743200" y="4724401"/>
            <a:ext cx="41148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Learning the classifier</a:t>
            </a:r>
          </a:p>
          <a:p>
            <a:pPr>
              <a:spcBef>
                <a:spcPct val="50000"/>
              </a:spcBef>
            </a:pPr>
            <a:r>
              <a:rPr lang="en-US" altLang="en-US"/>
              <a:t>from the available data </a:t>
            </a:r>
          </a:p>
          <a:p>
            <a:pPr>
              <a:spcBef>
                <a:spcPct val="50000"/>
              </a:spcBef>
            </a:pPr>
            <a:r>
              <a:rPr lang="en-US" altLang="en-US"/>
              <a:t>‘Training set’</a:t>
            </a:r>
          </a:p>
          <a:p>
            <a:pPr>
              <a:spcBef>
                <a:spcPct val="50000"/>
              </a:spcBef>
            </a:pPr>
            <a:r>
              <a:rPr lang="en-US" altLang="en-US"/>
              <a:t>(Labeled)</a:t>
            </a:r>
          </a:p>
        </p:txBody>
      </p:sp>
      <p:sp>
        <p:nvSpPr>
          <p:cNvPr id="9237" name="Text Box 21">
            <a:extLst>
              <a:ext uri="{FF2B5EF4-FFF2-40B4-BE49-F238E27FC236}">
                <a16:creationId xmlns:a16="http://schemas.microsoft.com/office/drawing/2014/main" id="{1CF2892D-2877-1EF9-FE39-AA559ADEE750}"/>
              </a:ext>
            </a:extLst>
          </p:cNvPr>
          <p:cNvSpPr txBox="1">
            <a:spLocks noChangeArrowheads="1"/>
          </p:cNvSpPr>
          <p:nvPr/>
        </p:nvSpPr>
        <p:spPr bwMode="auto">
          <a:xfrm>
            <a:off x="5715000" y="4724401"/>
            <a:ext cx="41148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dirty="0"/>
              <a:t>Testing how well the classifier</a:t>
            </a:r>
          </a:p>
          <a:p>
            <a:pPr>
              <a:spcBef>
                <a:spcPct val="50000"/>
              </a:spcBef>
            </a:pPr>
            <a:r>
              <a:rPr lang="en-US" altLang="en-US" dirty="0"/>
              <a:t>performs</a:t>
            </a:r>
          </a:p>
          <a:p>
            <a:pPr>
              <a:spcBef>
                <a:spcPct val="50000"/>
              </a:spcBef>
            </a:pPr>
            <a:r>
              <a:rPr lang="en-US" altLang="en-US" dirty="0"/>
              <a:t>‘Testing set’</a:t>
            </a:r>
          </a:p>
          <a:p>
            <a:pPr>
              <a:spcBef>
                <a:spcPct val="50000"/>
              </a:spcBef>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226"/>
                                        </p:tgtEl>
                                        <p:attrNameLst>
                                          <p:attrName>style.visibility</p:attrName>
                                        </p:attrNameLst>
                                      </p:cBhvr>
                                      <p:to>
                                        <p:strVal val="visible"/>
                                      </p:to>
                                    </p:set>
                                    <p:animEffect transition="in" filter="fade">
                                      <p:cBhvr>
                                        <p:cTn id="7" dur="500"/>
                                        <p:tgtEl>
                                          <p:spTgt spid="922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9233"/>
                                        </p:tgtEl>
                                        <p:attrNameLst>
                                          <p:attrName>style.visibility</p:attrName>
                                        </p:attrNameLst>
                                      </p:cBhvr>
                                      <p:to>
                                        <p:strVal val="visible"/>
                                      </p:to>
                                    </p:set>
                                    <p:animEffect transition="in" filter="fade">
                                      <p:cBhvr>
                                        <p:cTn id="11" dur="500"/>
                                        <p:tgtEl>
                                          <p:spTgt spid="923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34"/>
                                        </p:tgtEl>
                                        <p:attrNameLst>
                                          <p:attrName>style.visibility</p:attrName>
                                        </p:attrNameLst>
                                      </p:cBhvr>
                                      <p:to>
                                        <p:strVal val="visible"/>
                                      </p:to>
                                    </p:set>
                                    <p:animEffect transition="in" filter="fade">
                                      <p:cBhvr>
                                        <p:cTn id="15" dur="500"/>
                                        <p:tgtEl>
                                          <p:spTgt spid="92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9236"/>
                                        </p:tgtEl>
                                        <p:attrNameLst>
                                          <p:attrName>style.visibility</p:attrName>
                                        </p:attrNameLst>
                                      </p:cBhvr>
                                      <p:to>
                                        <p:strVal val="visible"/>
                                      </p:to>
                                    </p:set>
                                    <p:animEffect transition="in" filter="fade">
                                      <p:cBhvr>
                                        <p:cTn id="20" dur="500"/>
                                        <p:tgtEl>
                                          <p:spTgt spid="92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9237"/>
                                        </p:tgtEl>
                                        <p:attrNameLst>
                                          <p:attrName>style.visibility</p:attrName>
                                        </p:attrNameLst>
                                      </p:cBhvr>
                                      <p:to>
                                        <p:strVal val="visible"/>
                                      </p:to>
                                    </p:set>
                                    <p:animEffect transition="in" filter="fade">
                                      <p:cBhvr>
                                        <p:cTn id="25" dur="500"/>
                                        <p:tgtEl>
                                          <p:spTgt spid="9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 grpId="0" animBg="1"/>
      <p:bldP spid="9233" grpId="0" animBg="1"/>
      <p:bldP spid="9234" grpId="0" animBg="1"/>
      <p:bldP spid="9236" grpId="0"/>
      <p:bldP spid="92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id="{E3406550-D438-4C11-896B-A7FD3C97389A}"/>
              </a:ext>
            </a:extLst>
          </p:cNvPr>
          <p:cNvSpPr>
            <a:spLocks noGrp="1" noChangeArrowheads="1"/>
          </p:cNvSpPr>
          <p:nvPr>
            <p:ph type="title"/>
          </p:nvPr>
        </p:nvSpPr>
        <p:spPr/>
        <p:txBody>
          <a:bodyPr/>
          <a:lstStyle/>
          <a:p>
            <a:pPr eaLnBrk="1" hangingPunct="1"/>
            <a:r>
              <a:rPr lang="en-US" altLang="en-US" dirty="0"/>
              <a:t>An example application</a:t>
            </a:r>
          </a:p>
        </p:txBody>
      </p:sp>
      <p:sp>
        <p:nvSpPr>
          <p:cNvPr id="7173" name="Rectangle 3">
            <a:extLst>
              <a:ext uri="{FF2B5EF4-FFF2-40B4-BE49-F238E27FC236}">
                <a16:creationId xmlns:a16="http://schemas.microsoft.com/office/drawing/2014/main" id="{4CDF0157-1552-7DD0-FB69-C57DAB942D2D}"/>
              </a:ext>
            </a:extLst>
          </p:cNvPr>
          <p:cNvSpPr>
            <a:spLocks noGrp="1" noChangeArrowheads="1"/>
          </p:cNvSpPr>
          <p:nvPr>
            <p:ph type="body" idx="1"/>
          </p:nvPr>
        </p:nvSpPr>
        <p:spPr>
          <a:xfrm>
            <a:off x="1451579" y="2211397"/>
            <a:ext cx="9603275" cy="3411361"/>
          </a:xfrm>
        </p:spPr>
        <p:txBody>
          <a:bodyPr/>
          <a:lstStyle/>
          <a:p>
            <a:pPr marL="609600" indent="-609600">
              <a:lnSpc>
                <a:spcPct val="90000"/>
              </a:lnSpc>
            </a:pPr>
            <a:r>
              <a:rPr lang="en-US" altLang="en-US" sz="2600" dirty="0"/>
              <a:t>An emergency room in a hospital measures 17 variables (e.g., blood pressure, age, </a:t>
            </a:r>
            <a:r>
              <a:rPr lang="en-US" altLang="en-US" sz="2600" dirty="0" err="1"/>
              <a:t>etc</a:t>
            </a:r>
            <a:r>
              <a:rPr lang="en-US" altLang="en-US" sz="2600" dirty="0"/>
              <a:t>) of newly admitted patients. </a:t>
            </a:r>
          </a:p>
          <a:p>
            <a:pPr marL="609600" indent="-609600">
              <a:lnSpc>
                <a:spcPct val="90000"/>
              </a:lnSpc>
            </a:pPr>
            <a:r>
              <a:rPr lang="en-US" altLang="en-US" sz="2600" dirty="0">
                <a:solidFill>
                  <a:srgbClr val="FF0000"/>
                </a:solidFill>
              </a:rPr>
              <a:t>A decision is needed</a:t>
            </a:r>
            <a:r>
              <a:rPr lang="en-US" altLang="en-US" sz="2600" dirty="0"/>
              <a:t>: whether to put a new patient in an intensive-care unit. </a:t>
            </a:r>
          </a:p>
          <a:p>
            <a:pPr marL="609600" indent="-609600">
              <a:lnSpc>
                <a:spcPct val="90000"/>
              </a:lnSpc>
            </a:pPr>
            <a:r>
              <a:rPr lang="en-US" altLang="en-US" sz="2600" dirty="0"/>
              <a:t>Due to the high cost of ICU, those patients who may survive less than a month are given higher priority. </a:t>
            </a:r>
          </a:p>
          <a:p>
            <a:pPr marL="609600" indent="-609600">
              <a:lnSpc>
                <a:spcPct val="90000"/>
              </a:lnSpc>
            </a:pPr>
            <a:r>
              <a:rPr lang="en-US" altLang="en-US" sz="2600" dirty="0">
                <a:solidFill>
                  <a:srgbClr val="FF0000"/>
                </a:solidFill>
              </a:rPr>
              <a:t>Problem</a:t>
            </a:r>
            <a:r>
              <a:rPr lang="en-US" altLang="en-US" sz="2600" dirty="0"/>
              <a:t>: to predict </a:t>
            </a:r>
            <a:r>
              <a:rPr lang="en-US" altLang="en-US" sz="2600" dirty="0">
                <a:solidFill>
                  <a:srgbClr val="3333CC"/>
                </a:solidFill>
              </a:rPr>
              <a:t>high-risk patients</a:t>
            </a:r>
            <a:r>
              <a:rPr lang="en-US" altLang="en-US" sz="2600" dirty="0"/>
              <a:t> and discriminate them from </a:t>
            </a:r>
            <a:r>
              <a:rPr lang="en-US" altLang="en-US" sz="2600" dirty="0">
                <a:solidFill>
                  <a:srgbClr val="3333CC"/>
                </a:solidFill>
              </a:rPr>
              <a:t>low-risk patients</a:t>
            </a:r>
            <a:r>
              <a:rPr lang="en-US" altLang="en-US" sz="2600"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8D5BBABB-E69F-6FB9-4FF7-A1315BBF93F6}"/>
              </a:ext>
            </a:extLst>
          </p:cNvPr>
          <p:cNvSpPr>
            <a:spLocks noGrp="1" noChangeArrowheads="1"/>
          </p:cNvSpPr>
          <p:nvPr>
            <p:ph type="title"/>
          </p:nvPr>
        </p:nvSpPr>
        <p:spPr/>
        <p:txBody>
          <a:bodyPr/>
          <a:lstStyle/>
          <a:p>
            <a:pPr eaLnBrk="1" hangingPunct="1"/>
            <a:r>
              <a:rPr lang="en-US" altLang="en-US"/>
              <a:t>Another application</a:t>
            </a:r>
          </a:p>
        </p:txBody>
      </p:sp>
      <p:sp>
        <p:nvSpPr>
          <p:cNvPr id="8197" name="Rectangle 3">
            <a:extLst>
              <a:ext uri="{FF2B5EF4-FFF2-40B4-BE49-F238E27FC236}">
                <a16:creationId xmlns:a16="http://schemas.microsoft.com/office/drawing/2014/main" id="{180CD4A5-4447-0254-1A59-0FC1A86005FF}"/>
              </a:ext>
            </a:extLst>
          </p:cNvPr>
          <p:cNvSpPr>
            <a:spLocks noGrp="1" noChangeArrowheads="1"/>
          </p:cNvSpPr>
          <p:nvPr>
            <p:ph type="body" idx="1"/>
          </p:nvPr>
        </p:nvSpPr>
        <p:spPr>
          <a:xfrm>
            <a:off x="1376416" y="2067817"/>
            <a:ext cx="9753600" cy="3916779"/>
          </a:xfrm>
        </p:spPr>
        <p:txBody>
          <a:bodyPr/>
          <a:lstStyle/>
          <a:p>
            <a:pPr eaLnBrk="1" hangingPunct="1">
              <a:lnSpc>
                <a:spcPct val="90000"/>
              </a:lnSpc>
            </a:pPr>
            <a:r>
              <a:rPr lang="en-US" altLang="zh-CN" sz="2600" dirty="0">
                <a:ea typeface="SimSun" panose="02010600030101010101" pitchFamily="2" charset="-122"/>
              </a:rPr>
              <a:t>A credit card company receives thousands of applications for new cards. Each application contains information about an applicant, </a:t>
            </a:r>
          </a:p>
          <a:p>
            <a:pPr marL="742950" lvl="1" indent="-285750">
              <a:lnSpc>
                <a:spcPct val="90000"/>
              </a:lnSpc>
            </a:pPr>
            <a:r>
              <a:rPr lang="en-US" altLang="zh-CN" sz="2200" dirty="0">
                <a:ea typeface="SimSun" panose="02010600030101010101" pitchFamily="2" charset="-122"/>
              </a:rPr>
              <a:t>age </a:t>
            </a:r>
          </a:p>
          <a:p>
            <a:pPr marL="742950" lvl="1" indent="-285750">
              <a:lnSpc>
                <a:spcPct val="90000"/>
              </a:lnSpc>
            </a:pPr>
            <a:r>
              <a:rPr lang="en-US" altLang="zh-CN" sz="2200" dirty="0">
                <a:ea typeface="SimSun" panose="02010600030101010101" pitchFamily="2" charset="-122"/>
              </a:rPr>
              <a:t>Marital status</a:t>
            </a:r>
          </a:p>
          <a:p>
            <a:pPr marL="742950" lvl="1" indent="-285750">
              <a:lnSpc>
                <a:spcPct val="90000"/>
              </a:lnSpc>
            </a:pPr>
            <a:r>
              <a:rPr lang="en-US" altLang="zh-CN" sz="2200" dirty="0">
                <a:ea typeface="SimSun" panose="02010600030101010101" pitchFamily="2" charset="-122"/>
              </a:rPr>
              <a:t>annual salary</a:t>
            </a:r>
          </a:p>
          <a:p>
            <a:pPr marL="742950" lvl="1" indent="-285750">
              <a:lnSpc>
                <a:spcPct val="90000"/>
              </a:lnSpc>
            </a:pPr>
            <a:r>
              <a:rPr lang="en-US" altLang="zh-CN" sz="2200" dirty="0">
                <a:ea typeface="SimSun" panose="02010600030101010101" pitchFamily="2" charset="-122"/>
              </a:rPr>
              <a:t>outstanding debts</a:t>
            </a:r>
          </a:p>
          <a:p>
            <a:pPr marL="742950" lvl="1" indent="-285750">
              <a:lnSpc>
                <a:spcPct val="90000"/>
              </a:lnSpc>
            </a:pPr>
            <a:r>
              <a:rPr lang="en-US" altLang="zh-CN" sz="2200" dirty="0">
                <a:ea typeface="SimSun" panose="02010600030101010101" pitchFamily="2" charset="-122"/>
              </a:rPr>
              <a:t>credit rating</a:t>
            </a:r>
          </a:p>
          <a:p>
            <a:pPr marL="742950" lvl="1" indent="-285750">
              <a:lnSpc>
                <a:spcPct val="90000"/>
              </a:lnSpc>
            </a:pPr>
            <a:r>
              <a:rPr lang="en-US" altLang="zh-CN" sz="2200" dirty="0">
                <a:ea typeface="SimSun" panose="02010600030101010101" pitchFamily="2" charset="-122"/>
              </a:rPr>
              <a:t>etc. </a:t>
            </a:r>
          </a:p>
          <a:p>
            <a:pPr eaLnBrk="1" hangingPunct="1">
              <a:lnSpc>
                <a:spcPct val="90000"/>
              </a:lnSpc>
            </a:pPr>
            <a:r>
              <a:rPr lang="en-US" altLang="zh-CN" sz="2600" dirty="0">
                <a:solidFill>
                  <a:srgbClr val="FF0000"/>
                </a:solidFill>
                <a:ea typeface="SimSun" panose="02010600030101010101" pitchFamily="2" charset="-122"/>
              </a:rPr>
              <a:t>Problem</a:t>
            </a:r>
            <a:r>
              <a:rPr lang="en-US" altLang="zh-CN" sz="2600" dirty="0">
                <a:ea typeface="SimSun" panose="02010600030101010101" pitchFamily="2" charset="-122"/>
              </a:rPr>
              <a:t>: to decide whether an application should approved, or to classify applications into two categories, </a:t>
            </a:r>
            <a:r>
              <a:rPr lang="en-US" altLang="zh-CN" sz="2600" dirty="0">
                <a:solidFill>
                  <a:srgbClr val="3333CC"/>
                </a:solidFill>
                <a:ea typeface="SimSun" panose="02010600030101010101" pitchFamily="2" charset="-122"/>
              </a:rPr>
              <a:t>approved</a:t>
            </a:r>
            <a:r>
              <a:rPr lang="en-US" altLang="zh-CN" sz="2600" dirty="0">
                <a:ea typeface="SimSun" panose="02010600030101010101" pitchFamily="2" charset="-122"/>
              </a:rPr>
              <a:t> and </a:t>
            </a:r>
            <a:r>
              <a:rPr lang="en-US" altLang="zh-CN" sz="2600" dirty="0">
                <a:solidFill>
                  <a:srgbClr val="3333CC"/>
                </a:solidFill>
                <a:ea typeface="SimSun" panose="02010600030101010101" pitchFamily="2" charset="-122"/>
              </a:rPr>
              <a:t>not approved</a:t>
            </a:r>
            <a:r>
              <a:rPr lang="en-US" altLang="zh-CN" sz="2600" dirty="0">
                <a:ea typeface="SimSun" panose="02010600030101010101" pitchFamily="2" charset="-122"/>
              </a:rPr>
              <a:t>. </a:t>
            </a:r>
            <a:endParaRPr lang="en-US" altLang="en-US" sz="2600" dirty="0">
              <a:ea typeface="SimSun"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DE5C126E-A6B3-DADF-BD1A-1676965DEE3F}"/>
              </a:ext>
            </a:extLst>
          </p:cNvPr>
          <p:cNvSpPr>
            <a:spLocks noGrp="1" noChangeArrowheads="1"/>
          </p:cNvSpPr>
          <p:nvPr>
            <p:ph type="title"/>
          </p:nvPr>
        </p:nvSpPr>
        <p:spPr/>
        <p:txBody>
          <a:bodyPr/>
          <a:lstStyle/>
          <a:p>
            <a:pPr eaLnBrk="1" hangingPunct="1"/>
            <a:r>
              <a:rPr lang="en-US" altLang="en-US"/>
              <a:t>Machine learning and our focus</a:t>
            </a:r>
          </a:p>
        </p:txBody>
      </p:sp>
      <p:sp>
        <p:nvSpPr>
          <p:cNvPr id="9221" name="Rectangle 3">
            <a:extLst>
              <a:ext uri="{FF2B5EF4-FFF2-40B4-BE49-F238E27FC236}">
                <a16:creationId xmlns:a16="http://schemas.microsoft.com/office/drawing/2014/main" id="{21843907-A26C-6A4C-879C-0D90954778C0}"/>
              </a:ext>
            </a:extLst>
          </p:cNvPr>
          <p:cNvSpPr>
            <a:spLocks noGrp="1" noChangeArrowheads="1"/>
          </p:cNvSpPr>
          <p:nvPr>
            <p:ph type="body" idx="1"/>
          </p:nvPr>
        </p:nvSpPr>
        <p:spPr>
          <a:xfrm>
            <a:off x="1389254" y="2200870"/>
            <a:ext cx="9665600" cy="3852611"/>
          </a:xfrm>
        </p:spPr>
        <p:txBody>
          <a:bodyPr>
            <a:normAutofit/>
          </a:bodyPr>
          <a:lstStyle/>
          <a:p>
            <a:pPr eaLnBrk="1" hangingPunct="1"/>
            <a:r>
              <a:rPr lang="en-US" altLang="en-US" sz="2200" dirty="0"/>
              <a:t>Like human learning from past experiences.</a:t>
            </a:r>
          </a:p>
          <a:p>
            <a:pPr eaLnBrk="1" hangingPunct="1"/>
            <a:r>
              <a:rPr lang="en-US" altLang="en-US" sz="2200" dirty="0"/>
              <a:t>A computer does not have “experiences”.</a:t>
            </a:r>
          </a:p>
          <a:p>
            <a:pPr eaLnBrk="1" hangingPunct="1"/>
            <a:r>
              <a:rPr lang="en-US" altLang="en-US" sz="2200" dirty="0">
                <a:solidFill>
                  <a:srgbClr val="3333CC"/>
                </a:solidFill>
              </a:rPr>
              <a:t>A computer system learns from data, </a:t>
            </a:r>
            <a:r>
              <a:rPr lang="en-US" altLang="en-US" sz="2200" dirty="0"/>
              <a:t>which represent some “past experiences” of an application domain. </a:t>
            </a:r>
          </a:p>
          <a:p>
            <a:pPr eaLnBrk="1" hangingPunct="1"/>
            <a:r>
              <a:rPr lang="en-US" altLang="en-US" sz="2200" dirty="0">
                <a:solidFill>
                  <a:srgbClr val="FF0000"/>
                </a:solidFill>
              </a:rPr>
              <a:t>Our focus:</a:t>
            </a:r>
            <a:r>
              <a:rPr lang="en-US" altLang="en-US" sz="2200" dirty="0"/>
              <a:t> learn </a:t>
            </a:r>
            <a:r>
              <a:rPr lang="en-US" altLang="en-US" sz="2200" dirty="0">
                <a:solidFill>
                  <a:srgbClr val="3333CC"/>
                </a:solidFill>
              </a:rPr>
              <a:t>a target function</a:t>
            </a:r>
            <a:r>
              <a:rPr lang="en-US" altLang="en-US" sz="2200" dirty="0"/>
              <a:t> that can be used to predict the values of a discrete class attribute, e.g., </a:t>
            </a:r>
            <a:r>
              <a:rPr lang="en-US" altLang="en-US" sz="2200" dirty="0">
                <a:solidFill>
                  <a:srgbClr val="3333CC"/>
                </a:solidFill>
              </a:rPr>
              <a:t>approve </a:t>
            </a:r>
            <a:r>
              <a:rPr lang="en-US" altLang="en-US" sz="2200" dirty="0"/>
              <a:t>or</a:t>
            </a:r>
            <a:r>
              <a:rPr lang="en-US" altLang="en-US" sz="2200" dirty="0">
                <a:solidFill>
                  <a:srgbClr val="3333CC"/>
                </a:solidFill>
              </a:rPr>
              <a:t> not-approved</a:t>
            </a:r>
            <a:r>
              <a:rPr lang="en-US" altLang="en-US" sz="2200" dirty="0"/>
              <a:t>, and </a:t>
            </a:r>
            <a:r>
              <a:rPr lang="en-US" altLang="en-US" sz="2200" dirty="0">
                <a:solidFill>
                  <a:srgbClr val="3333CC"/>
                </a:solidFill>
              </a:rPr>
              <a:t>high-risk </a:t>
            </a:r>
            <a:r>
              <a:rPr lang="en-US" altLang="en-US" sz="2200" dirty="0"/>
              <a:t>or</a:t>
            </a:r>
            <a:r>
              <a:rPr lang="en-US" altLang="en-US" sz="2200" dirty="0">
                <a:solidFill>
                  <a:srgbClr val="3333CC"/>
                </a:solidFill>
              </a:rPr>
              <a:t> low risk</a:t>
            </a:r>
            <a:r>
              <a:rPr lang="en-US" altLang="en-US" sz="2200" dirty="0"/>
              <a:t>. </a:t>
            </a:r>
          </a:p>
          <a:p>
            <a:pPr eaLnBrk="1" hangingPunct="1"/>
            <a:r>
              <a:rPr lang="en-US" altLang="en-US" sz="2200" dirty="0"/>
              <a:t>The task is commonly called: </a:t>
            </a:r>
            <a:r>
              <a:rPr lang="en-US" altLang="en-US" sz="2200" dirty="0">
                <a:solidFill>
                  <a:srgbClr val="FF0000"/>
                </a:solidFill>
              </a:rPr>
              <a:t>Supervised learning</a:t>
            </a:r>
            <a:r>
              <a:rPr lang="en-US" altLang="en-US" sz="2200" dirty="0"/>
              <a:t>, </a:t>
            </a:r>
            <a:r>
              <a:rPr lang="en-US" altLang="en-US" sz="2200" dirty="0">
                <a:solidFill>
                  <a:srgbClr val="FF0000"/>
                </a:solidFill>
              </a:rPr>
              <a:t>classification</a:t>
            </a:r>
            <a:r>
              <a:rPr lang="en-US" altLang="en-US" sz="2200" dirty="0"/>
              <a:t>, or </a:t>
            </a:r>
            <a:r>
              <a:rPr lang="en-US" altLang="en-US" sz="2200" dirty="0">
                <a:solidFill>
                  <a:srgbClr val="FF0000"/>
                </a:solidFill>
              </a:rPr>
              <a:t>inductive learning.</a:t>
            </a:r>
            <a:r>
              <a:rPr lang="en-US" altLang="en-US" sz="2200"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DA6F2ADC-E021-467F-BBB0-D3843C86D312}"/>
              </a:ext>
            </a:extLst>
          </p:cNvPr>
          <p:cNvSpPr>
            <a:spLocks noGrp="1" noChangeArrowheads="1"/>
          </p:cNvSpPr>
          <p:nvPr>
            <p:ph type="body" idx="1"/>
          </p:nvPr>
        </p:nvSpPr>
        <p:spPr>
          <a:xfrm>
            <a:off x="1451578" y="2243389"/>
            <a:ext cx="9603275" cy="3371349"/>
          </a:xfrm>
        </p:spPr>
        <p:txBody>
          <a:bodyPr>
            <a:normAutofit/>
          </a:bodyPr>
          <a:lstStyle/>
          <a:p>
            <a:pPr eaLnBrk="1" hangingPunct="1"/>
            <a:r>
              <a:rPr lang="en-GB" altLang="en-US" sz="2600" dirty="0">
                <a:solidFill>
                  <a:srgbClr val="FF0000"/>
                </a:solidFill>
              </a:rPr>
              <a:t>Data:</a:t>
            </a:r>
            <a:r>
              <a:rPr lang="en-GB" altLang="en-US" sz="2600" dirty="0"/>
              <a:t> A set of data records (also called examples, instances or cases) described by</a:t>
            </a:r>
          </a:p>
          <a:p>
            <a:pPr marL="742950" lvl="1" indent="-285750"/>
            <a:r>
              <a:rPr lang="en-GB" altLang="en-US" sz="2600" i="1" dirty="0">
                <a:solidFill>
                  <a:srgbClr val="3333CC"/>
                </a:solidFill>
              </a:rPr>
              <a:t>k</a:t>
            </a:r>
            <a:r>
              <a:rPr lang="en-GB" altLang="en-US" sz="2600" dirty="0">
                <a:solidFill>
                  <a:srgbClr val="3333CC"/>
                </a:solidFill>
              </a:rPr>
              <a:t> attributes</a:t>
            </a:r>
            <a:r>
              <a:rPr lang="en-GB" altLang="en-US" sz="2600" dirty="0"/>
              <a:t>: </a:t>
            </a:r>
            <a:r>
              <a:rPr lang="en-GB" altLang="en-US" sz="2600" i="1" dirty="0"/>
              <a:t>A</a:t>
            </a:r>
            <a:r>
              <a:rPr lang="en-GB" altLang="en-US" sz="2600" baseline="-25000" dirty="0"/>
              <a:t>1</a:t>
            </a:r>
            <a:r>
              <a:rPr lang="en-GB" altLang="en-US" sz="2600" dirty="0"/>
              <a:t>, </a:t>
            </a:r>
            <a:r>
              <a:rPr lang="en-GB" altLang="en-US" sz="2600" i="1" dirty="0"/>
              <a:t>A</a:t>
            </a:r>
            <a:r>
              <a:rPr lang="en-GB" altLang="en-US" sz="2600" baseline="-25000" dirty="0"/>
              <a:t>2</a:t>
            </a:r>
            <a:r>
              <a:rPr lang="en-GB" altLang="en-US" sz="2600" dirty="0"/>
              <a:t>, … </a:t>
            </a:r>
            <a:r>
              <a:rPr lang="en-GB" altLang="en-US" sz="2600" i="1" dirty="0"/>
              <a:t>A</a:t>
            </a:r>
            <a:r>
              <a:rPr lang="en-GB" altLang="en-US" sz="2600" i="1" baseline="-25000" dirty="0"/>
              <a:t>k</a:t>
            </a:r>
            <a:r>
              <a:rPr lang="en-GB" altLang="en-US" sz="2600" dirty="0"/>
              <a:t>. </a:t>
            </a:r>
          </a:p>
          <a:p>
            <a:pPr marL="742950" lvl="1" indent="-285750"/>
            <a:r>
              <a:rPr lang="en-GB" altLang="en-US" sz="2600" dirty="0">
                <a:solidFill>
                  <a:srgbClr val="3333CC"/>
                </a:solidFill>
              </a:rPr>
              <a:t>a class</a:t>
            </a:r>
            <a:r>
              <a:rPr lang="en-GB" altLang="en-US" sz="2600" dirty="0"/>
              <a:t>: Each example is labelled with a pre-defined class. </a:t>
            </a:r>
          </a:p>
          <a:p>
            <a:pPr eaLnBrk="1" hangingPunct="1"/>
            <a:r>
              <a:rPr lang="en-GB" altLang="en-US" sz="2600" dirty="0">
                <a:solidFill>
                  <a:srgbClr val="FF0000"/>
                </a:solidFill>
              </a:rPr>
              <a:t>Goal:</a:t>
            </a:r>
            <a:r>
              <a:rPr lang="en-GB" altLang="en-US" sz="2600" dirty="0"/>
              <a:t> To learn a </a:t>
            </a:r>
            <a:r>
              <a:rPr lang="en-GB" altLang="en-US" sz="2600" dirty="0">
                <a:solidFill>
                  <a:srgbClr val="3333CC"/>
                </a:solidFill>
              </a:rPr>
              <a:t>classification model</a:t>
            </a:r>
            <a:r>
              <a:rPr lang="en-GB" altLang="en-US" sz="2600" dirty="0"/>
              <a:t> from the data that can be used to predict the classes of new (future, or test) cases/instances.</a:t>
            </a:r>
          </a:p>
        </p:txBody>
      </p:sp>
      <p:sp>
        <p:nvSpPr>
          <p:cNvPr id="10245" name="Rectangle 3">
            <a:extLst>
              <a:ext uri="{FF2B5EF4-FFF2-40B4-BE49-F238E27FC236}">
                <a16:creationId xmlns:a16="http://schemas.microsoft.com/office/drawing/2014/main" id="{465E4B2E-42A1-CE05-0996-97AD64BEC049}"/>
              </a:ext>
            </a:extLst>
          </p:cNvPr>
          <p:cNvSpPr>
            <a:spLocks noGrp="1" noChangeArrowheads="1"/>
          </p:cNvSpPr>
          <p:nvPr>
            <p:ph type="title"/>
          </p:nvPr>
        </p:nvSpPr>
        <p:spPr/>
        <p:txBody>
          <a:bodyPr/>
          <a:lstStyle/>
          <a:p>
            <a:pPr eaLnBrk="1" hangingPunct="1"/>
            <a:r>
              <a:rPr lang="en-GB" altLang="en-US"/>
              <a:t>The data and the goal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id="{F77CA061-6380-ECF9-9F46-6855BAE74CBE}"/>
              </a:ext>
            </a:extLst>
          </p:cNvPr>
          <p:cNvSpPr>
            <a:spLocks noGrp="1" noChangeArrowheads="1"/>
          </p:cNvSpPr>
          <p:nvPr>
            <p:ph type="title"/>
          </p:nvPr>
        </p:nvSpPr>
        <p:spPr>
          <a:xfrm>
            <a:off x="1459832" y="915236"/>
            <a:ext cx="8212137" cy="871538"/>
          </a:xfrm>
        </p:spPr>
        <p:txBody>
          <a:bodyPr/>
          <a:lstStyle/>
          <a:p>
            <a:pPr eaLnBrk="1" hangingPunct="1"/>
            <a:r>
              <a:rPr lang="en-US" altLang="en-US" dirty="0"/>
              <a:t>An example: data (loan application)</a:t>
            </a:r>
          </a:p>
        </p:txBody>
      </p:sp>
      <p:sp>
        <p:nvSpPr>
          <p:cNvPr id="12293" name="Text Box 7">
            <a:extLst>
              <a:ext uri="{FF2B5EF4-FFF2-40B4-BE49-F238E27FC236}">
                <a16:creationId xmlns:a16="http://schemas.microsoft.com/office/drawing/2014/main" id="{27C36B8A-EEF7-DCBA-5A83-3E2A77E83389}"/>
              </a:ext>
            </a:extLst>
          </p:cNvPr>
          <p:cNvSpPr txBox="1">
            <a:spLocks noChangeArrowheads="1"/>
          </p:cNvSpPr>
          <p:nvPr/>
        </p:nvSpPr>
        <p:spPr bwMode="auto">
          <a:xfrm>
            <a:off x="9343190" y="3591511"/>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dirty="0"/>
              <a:t>Approved or not</a:t>
            </a:r>
          </a:p>
        </p:txBody>
      </p:sp>
      <p:pic>
        <p:nvPicPr>
          <p:cNvPr id="12294" name="Picture 8">
            <a:extLst>
              <a:ext uri="{FF2B5EF4-FFF2-40B4-BE49-F238E27FC236}">
                <a16:creationId xmlns:a16="http://schemas.microsoft.com/office/drawing/2014/main" id="{931EDA7C-9BCB-9D93-09D2-4A42011B09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59832" y="2166341"/>
            <a:ext cx="7756357" cy="3865971"/>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id="{74E81028-B748-ECEF-10F2-AA74779D1B10}"/>
              </a:ext>
            </a:extLst>
          </p:cNvPr>
          <p:cNvSpPr>
            <a:spLocks noGrp="1" noChangeArrowheads="1"/>
          </p:cNvSpPr>
          <p:nvPr>
            <p:ph type="title"/>
          </p:nvPr>
        </p:nvSpPr>
        <p:spPr/>
        <p:txBody>
          <a:bodyPr/>
          <a:lstStyle/>
          <a:p>
            <a:pPr eaLnBrk="1" hangingPunct="1"/>
            <a:r>
              <a:rPr lang="en-US" altLang="en-US" dirty="0"/>
              <a:t>An example: the learning task</a:t>
            </a:r>
          </a:p>
        </p:txBody>
      </p:sp>
      <p:pic>
        <p:nvPicPr>
          <p:cNvPr id="13318" name="Picture 4">
            <a:extLst>
              <a:ext uri="{FF2B5EF4-FFF2-40B4-BE49-F238E27FC236}">
                <a16:creationId xmlns:a16="http://schemas.microsoft.com/office/drawing/2014/main" id="{0E3C4C8F-1552-B8C9-91DC-57666163EF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409170" y="5078517"/>
            <a:ext cx="8169053" cy="762445"/>
          </a:xfrm>
          <a:noFill/>
        </p:spPr>
      </p:pic>
      <p:sp>
        <p:nvSpPr>
          <p:cNvPr id="13317" name="Rectangle 3">
            <a:extLst>
              <a:ext uri="{FF2B5EF4-FFF2-40B4-BE49-F238E27FC236}">
                <a16:creationId xmlns:a16="http://schemas.microsoft.com/office/drawing/2014/main" id="{CC702A8F-0CA2-90E6-9A20-8A542D54A29A}"/>
              </a:ext>
            </a:extLst>
          </p:cNvPr>
          <p:cNvSpPr>
            <a:spLocks noGrp="1" noChangeArrowheads="1"/>
          </p:cNvSpPr>
          <p:nvPr>
            <p:ph type="body" sz="half" idx="4294967295"/>
          </p:nvPr>
        </p:nvSpPr>
        <p:spPr>
          <a:xfrm>
            <a:off x="1451578" y="2085333"/>
            <a:ext cx="9603275" cy="3299085"/>
          </a:xfrm>
        </p:spPr>
        <p:txBody>
          <a:bodyPr/>
          <a:lstStyle/>
          <a:p>
            <a:pPr eaLnBrk="1" hangingPunct="1"/>
            <a:r>
              <a:rPr lang="en-US" altLang="en-US" sz="2600" dirty="0">
                <a:solidFill>
                  <a:srgbClr val="FF0000"/>
                </a:solidFill>
              </a:rPr>
              <a:t>Learn a classification model</a:t>
            </a:r>
            <a:r>
              <a:rPr lang="en-US" altLang="en-US" sz="2600" dirty="0"/>
              <a:t> from the data </a:t>
            </a:r>
          </a:p>
          <a:p>
            <a:pPr eaLnBrk="1" hangingPunct="1"/>
            <a:r>
              <a:rPr lang="en-US" altLang="en-US" sz="2600" dirty="0"/>
              <a:t>Use the model to classify future loan applications into </a:t>
            </a:r>
          </a:p>
          <a:p>
            <a:pPr lvl="1" eaLnBrk="1" hangingPunct="1"/>
            <a:r>
              <a:rPr lang="en-US" altLang="en-US" sz="2200" dirty="0">
                <a:solidFill>
                  <a:srgbClr val="3333CC"/>
                </a:solidFill>
              </a:rPr>
              <a:t>Yes (approved) and </a:t>
            </a:r>
          </a:p>
          <a:p>
            <a:pPr lvl="1" eaLnBrk="1" hangingPunct="1"/>
            <a:r>
              <a:rPr lang="en-US" altLang="en-US" sz="2200" dirty="0">
                <a:solidFill>
                  <a:srgbClr val="3333CC"/>
                </a:solidFill>
              </a:rPr>
              <a:t>No (not approved)</a:t>
            </a:r>
          </a:p>
          <a:p>
            <a:pPr eaLnBrk="1" hangingPunct="1"/>
            <a:r>
              <a:rPr lang="en-US" altLang="en-US" sz="2600" dirty="0"/>
              <a:t>What is the class for following case/instance?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E2D9ABE8-8600-6041-B728-66184E6DED66}"/>
              </a:ext>
            </a:extLst>
          </p:cNvPr>
          <p:cNvSpPr>
            <a:spLocks noGrp="1" noChangeArrowheads="1"/>
          </p:cNvSpPr>
          <p:nvPr>
            <p:ph type="title"/>
          </p:nvPr>
        </p:nvSpPr>
        <p:spPr/>
        <p:txBody>
          <a:bodyPr/>
          <a:lstStyle/>
          <a:p>
            <a:pPr eaLnBrk="1" hangingPunct="1"/>
            <a:r>
              <a:rPr lang="en-US" altLang="en-US" dirty="0"/>
              <a:t>Supervised vs. unsupervised Learning</a:t>
            </a:r>
          </a:p>
        </p:txBody>
      </p:sp>
      <p:sp>
        <p:nvSpPr>
          <p:cNvPr id="14341" name="Rectangle 3">
            <a:extLst>
              <a:ext uri="{FF2B5EF4-FFF2-40B4-BE49-F238E27FC236}">
                <a16:creationId xmlns:a16="http://schemas.microsoft.com/office/drawing/2014/main" id="{1C916CA5-7EC4-A2D4-6F81-E3E667568660}"/>
              </a:ext>
            </a:extLst>
          </p:cNvPr>
          <p:cNvSpPr>
            <a:spLocks noGrp="1" noChangeArrowheads="1"/>
          </p:cNvSpPr>
          <p:nvPr>
            <p:ph type="body" idx="1"/>
          </p:nvPr>
        </p:nvSpPr>
        <p:spPr>
          <a:xfrm>
            <a:off x="1451579" y="2461112"/>
            <a:ext cx="9603275" cy="2950643"/>
          </a:xfrm>
        </p:spPr>
        <p:txBody>
          <a:bodyPr/>
          <a:lstStyle/>
          <a:p>
            <a:pPr eaLnBrk="1" hangingPunct="1">
              <a:lnSpc>
                <a:spcPct val="90000"/>
              </a:lnSpc>
            </a:pPr>
            <a:r>
              <a:rPr lang="en-US" altLang="en-US" sz="2400" dirty="0">
                <a:solidFill>
                  <a:srgbClr val="F83F24"/>
                </a:solidFill>
              </a:rPr>
              <a:t>Supervised learning: </a:t>
            </a:r>
            <a:r>
              <a:rPr lang="en-US" altLang="en-US" sz="2400" dirty="0"/>
              <a:t>classification is seen as supervised learning from examples.</a:t>
            </a:r>
            <a:r>
              <a:rPr lang="en-US" altLang="en-US" sz="2400" dirty="0">
                <a:solidFill>
                  <a:srgbClr val="F83F24"/>
                </a:solidFill>
              </a:rPr>
              <a:t> </a:t>
            </a:r>
            <a:endParaRPr lang="en-US" altLang="en-US" sz="2400" dirty="0"/>
          </a:p>
          <a:p>
            <a:pPr lvl="1" eaLnBrk="1" hangingPunct="1">
              <a:lnSpc>
                <a:spcPct val="90000"/>
              </a:lnSpc>
            </a:pPr>
            <a:r>
              <a:rPr lang="en-US" altLang="en-US" dirty="0">
                <a:solidFill>
                  <a:srgbClr val="3333CC"/>
                </a:solidFill>
              </a:rPr>
              <a:t>Supervision</a:t>
            </a:r>
            <a:r>
              <a:rPr lang="en-US" altLang="en-US" dirty="0"/>
              <a:t>: The data (observations, measurements, etc.) are labeled with pre-defined classes. It is like that a “teacher” gives the classes (</a:t>
            </a:r>
            <a:r>
              <a:rPr lang="en-US" altLang="en-US" dirty="0">
                <a:solidFill>
                  <a:schemeClr val="accent2"/>
                </a:solidFill>
              </a:rPr>
              <a:t>supervision</a:t>
            </a:r>
            <a:r>
              <a:rPr lang="en-US" altLang="en-US" dirty="0"/>
              <a:t>). </a:t>
            </a:r>
          </a:p>
          <a:p>
            <a:pPr lvl="1" eaLnBrk="1" hangingPunct="1">
              <a:lnSpc>
                <a:spcPct val="90000"/>
              </a:lnSpc>
            </a:pPr>
            <a:r>
              <a:rPr lang="en-US" altLang="en-US" dirty="0"/>
              <a:t>Test data are classified into these classes too. </a:t>
            </a:r>
          </a:p>
          <a:p>
            <a:pPr eaLnBrk="1" hangingPunct="1">
              <a:lnSpc>
                <a:spcPct val="90000"/>
              </a:lnSpc>
            </a:pPr>
            <a:r>
              <a:rPr lang="en-US" altLang="en-US" sz="2400" dirty="0">
                <a:solidFill>
                  <a:srgbClr val="F83F24"/>
                </a:solidFill>
              </a:rPr>
              <a:t>Unsupervised learning</a:t>
            </a:r>
            <a:r>
              <a:rPr lang="en-US" altLang="en-US" sz="2400" dirty="0"/>
              <a:t> </a:t>
            </a:r>
            <a:r>
              <a:rPr lang="en-US" altLang="en-US" sz="2400" dirty="0">
                <a:solidFill>
                  <a:srgbClr val="FF3300"/>
                </a:solidFill>
              </a:rPr>
              <a:t>(clustering)</a:t>
            </a:r>
          </a:p>
          <a:p>
            <a:pPr lvl="1" eaLnBrk="1" hangingPunct="1">
              <a:lnSpc>
                <a:spcPct val="90000"/>
              </a:lnSpc>
            </a:pPr>
            <a:r>
              <a:rPr lang="en-US" altLang="en-US" dirty="0">
                <a:solidFill>
                  <a:srgbClr val="3333CC"/>
                </a:solidFill>
              </a:rPr>
              <a:t>Class labels of the data are unknown</a:t>
            </a:r>
          </a:p>
          <a:p>
            <a:pPr lvl="1" eaLnBrk="1" hangingPunct="1">
              <a:lnSpc>
                <a:spcPct val="90000"/>
              </a:lnSpc>
            </a:pPr>
            <a:r>
              <a:rPr lang="en-US" altLang="en-US" dirty="0"/>
              <a:t>Given a set of data, the task is to establish the existence of classes or clusters in the 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62689" y="6205918"/>
            <a:ext cx="8068796" cy="248771"/>
          </a:xfrm>
          <a:custGeom>
            <a:avLst/>
            <a:gdLst/>
            <a:ahLst/>
            <a:cxnLst/>
            <a:rect l="l" t="t" r="r" b="b"/>
            <a:pathLst>
              <a:path w="9144635" h="281940">
                <a:moveTo>
                  <a:pt x="0" y="281838"/>
                </a:moveTo>
                <a:lnTo>
                  <a:pt x="9144012" y="281838"/>
                </a:lnTo>
                <a:lnTo>
                  <a:pt x="9144012" y="0"/>
                </a:lnTo>
                <a:lnTo>
                  <a:pt x="0" y="0"/>
                </a:lnTo>
                <a:lnTo>
                  <a:pt x="0" y="281838"/>
                </a:lnTo>
                <a:close/>
              </a:path>
            </a:pathLst>
          </a:custGeom>
          <a:solidFill>
            <a:srgbClr val="6DA4D8"/>
          </a:solidFill>
        </p:spPr>
        <p:txBody>
          <a:bodyPr wrap="square" lIns="0" tIns="0" rIns="0" bIns="0" rtlCol="0"/>
          <a:lstStyle/>
          <a:p>
            <a:endParaRPr sz="1588"/>
          </a:p>
        </p:txBody>
      </p:sp>
      <p:sp>
        <p:nvSpPr>
          <p:cNvPr id="4" name="object 4"/>
          <p:cNvSpPr txBox="1">
            <a:spLocks noGrp="1"/>
          </p:cNvSpPr>
          <p:nvPr>
            <p:ph type="title"/>
          </p:nvPr>
        </p:nvSpPr>
        <p:spPr>
          <a:xfrm>
            <a:off x="1335602" y="1226337"/>
            <a:ext cx="8473478" cy="503758"/>
          </a:xfrm>
          <a:prstGeom prst="rect">
            <a:avLst/>
          </a:prstGeom>
        </p:spPr>
        <p:txBody>
          <a:bodyPr vert="horz" wrap="square" lIns="0" tIns="11206" rIns="0" bIns="0" rtlCol="0" anchor="t">
            <a:spAutoFit/>
          </a:bodyPr>
          <a:lstStyle/>
          <a:p>
            <a:pPr marL="443215">
              <a:lnSpc>
                <a:spcPct val="100000"/>
              </a:lnSpc>
              <a:spcBef>
                <a:spcPts val="88"/>
              </a:spcBef>
            </a:pPr>
            <a:r>
              <a:rPr spc="-57" dirty="0"/>
              <a:t>What</a:t>
            </a:r>
            <a:r>
              <a:rPr spc="-124" dirty="0"/>
              <a:t> </a:t>
            </a:r>
            <a:r>
              <a:rPr dirty="0"/>
              <a:t>Is</a:t>
            </a:r>
            <a:r>
              <a:rPr spc="-132" dirty="0"/>
              <a:t> </a:t>
            </a:r>
            <a:r>
              <a:rPr spc="-44" dirty="0"/>
              <a:t>Machine</a:t>
            </a:r>
            <a:r>
              <a:rPr spc="-128" dirty="0"/>
              <a:t> </a:t>
            </a:r>
            <a:r>
              <a:rPr spc="-22" dirty="0"/>
              <a:t>Learning?</a:t>
            </a:r>
          </a:p>
        </p:txBody>
      </p:sp>
      <p:sp>
        <p:nvSpPr>
          <p:cNvPr id="5" name="object 5"/>
          <p:cNvSpPr txBox="1"/>
          <p:nvPr/>
        </p:nvSpPr>
        <p:spPr>
          <a:xfrm>
            <a:off x="3181361" y="2334405"/>
            <a:ext cx="6627719" cy="3035092"/>
          </a:xfrm>
          <a:prstGeom prst="rect">
            <a:avLst/>
          </a:prstGeom>
        </p:spPr>
        <p:txBody>
          <a:bodyPr vert="horz" wrap="square" lIns="0" tIns="87406" rIns="0" bIns="0" rtlCol="0">
            <a:spAutoFit/>
          </a:bodyPr>
          <a:lstStyle/>
          <a:p>
            <a:pPr marL="144564" indent="-140081">
              <a:spcBef>
                <a:spcPts val="688"/>
              </a:spcBef>
              <a:buClr>
                <a:srgbClr val="295A91"/>
              </a:buClr>
              <a:buSzPct val="96153"/>
              <a:buFont typeface="Wingdings"/>
              <a:buChar char=""/>
              <a:tabLst>
                <a:tab pos="144564" algn="l"/>
              </a:tabLst>
            </a:pPr>
            <a:r>
              <a:rPr sz="2294" dirty="0">
                <a:solidFill>
                  <a:srgbClr val="010202"/>
                </a:solidFill>
                <a:latin typeface="Calibri"/>
                <a:cs typeface="Calibri"/>
              </a:rPr>
              <a:t>All</a:t>
            </a:r>
            <a:r>
              <a:rPr sz="2294" spc="-13" dirty="0">
                <a:solidFill>
                  <a:srgbClr val="010202"/>
                </a:solidFill>
                <a:latin typeface="Calibri"/>
                <a:cs typeface="Calibri"/>
              </a:rPr>
              <a:t> </a:t>
            </a:r>
            <a:r>
              <a:rPr sz="2294" dirty="0">
                <a:solidFill>
                  <a:srgbClr val="010202"/>
                </a:solidFill>
                <a:latin typeface="Calibri"/>
                <a:cs typeface="Calibri"/>
              </a:rPr>
              <a:t>useful</a:t>
            </a:r>
            <a:r>
              <a:rPr sz="2294" spc="-13" dirty="0">
                <a:solidFill>
                  <a:srgbClr val="010202"/>
                </a:solidFill>
                <a:latin typeface="Calibri"/>
                <a:cs typeface="Calibri"/>
              </a:rPr>
              <a:t> </a:t>
            </a:r>
            <a:r>
              <a:rPr sz="2294" dirty="0">
                <a:solidFill>
                  <a:srgbClr val="010202"/>
                </a:solidFill>
                <a:latin typeface="Calibri"/>
                <a:cs typeface="Calibri"/>
              </a:rPr>
              <a:t>programs</a:t>
            </a:r>
            <a:r>
              <a:rPr sz="2294" spc="-13" dirty="0">
                <a:solidFill>
                  <a:srgbClr val="010202"/>
                </a:solidFill>
                <a:latin typeface="Calibri"/>
                <a:cs typeface="Calibri"/>
              </a:rPr>
              <a:t> </a:t>
            </a:r>
            <a:r>
              <a:rPr sz="2294" dirty="0">
                <a:solidFill>
                  <a:srgbClr val="010202"/>
                </a:solidFill>
                <a:latin typeface="Calibri"/>
                <a:cs typeface="Calibri"/>
              </a:rPr>
              <a:t>"learn"</a:t>
            </a:r>
            <a:r>
              <a:rPr sz="2294" spc="-13" dirty="0">
                <a:solidFill>
                  <a:srgbClr val="010202"/>
                </a:solidFill>
                <a:latin typeface="Calibri"/>
                <a:cs typeface="Calibri"/>
              </a:rPr>
              <a:t> </a:t>
            </a:r>
            <a:r>
              <a:rPr sz="2294" spc="-9" dirty="0">
                <a:solidFill>
                  <a:srgbClr val="010202"/>
                </a:solidFill>
                <a:latin typeface="Calibri"/>
                <a:cs typeface="Calibri"/>
              </a:rPr>
              <a:t>something</a:t>
            </a:r>
            <a:endParaRPr sz="2294" dirty="0">
              <a:latin typeface="Calibri"/>
              <a:cs typeface="Calibri"/>
            </a:endParaRPr>
          </a:p>
          <a:p>
            <a:pPr marL="144564" indent="-140081">
              <a:lnSpc>
                <a:spcPts val="2674"/>
              </a:lnSpc>
              <a:spcBef>
                <a:spcPts val="706"/>
              </a:spcBef>
              <a:buClr>
                <a:srgbClr val="295A91"/>
              </a:buClr>
              <a:buSzPct val="96153"/>
              <a:buFont typeface="Wingdings"/>
              <a:buChar char=""/>
              <a:tabLst>
                <a:tab pos="144564" algn="l"/>
              </a:tabLst>
            </a:pPr>
            <a:r>
              <a:rPr lang="en-CA" sz="2294" dirty="0">
                <a:solidFill>
                  <a:srgbClr val="010202"/>
                </a:solidFill>
                <a:latin typeface="Calibri"/>
                <a:cs typeface="Calibri"/>
              </a:rPr>
              <a:t>E</a:t>
            </a:r>
            <a:r>
              <a:rPr sz="2294" dirty="0" err="1">
                <a:solidFill>
                  <a:srgbClr val="010202"/>
                </a:solidFill>
                <a:latin typeface="Calibri"/>
                <a:cs typeface="Calibri"/>
              </a:rPr>
              <a:t>arly</a:t>
            </a:r>
            <a:r>
              <a:rPr sz="2294" spc="-40" dirty="0">
                <a:solidFill>
                  <a:srgbClr val="010202"/>
                </a:solidFill>
                <a:latin typeface="Calibri"/>
                <a:cs typeface="Calibri"/>
              </a:rPr>
              <a:t> </a:t>
            </a:r>
            <a:r>
              <a:rPr sz="2294" dirty="0">
                <a:solidFill>
                  <a:srgbClr val="010202"/>
                </a:solidFill>
                <a:latin typeface="Calibri"/>
                <a:cs typeface="Calibri"/>
              </a:rPr>
              <a:t>definition</a:t>
            </a:r>
            <a:r>
              <a:rPr sz="2294" spc="-31" dirty="0">
                <a:solidFill>
                  <a:srgbClr val="010202"/>
                </a:solidFill>
                <a:latin typeface="Calibri"/>
                <a:cs typeface="Calibri"/>
              </a:rPr>
              <a:t> </a:t>
            </a:r>
            <a:r>
              <a:rPr sz="2294" dirty="0">
                <a:solidFill>
                  <a:srgbClr val="010202"/>
                </a:solidFill>
                <a:latin typeface="Calibri"/>
                <a:cs typeface="Calibri"/>
              </a:rPr>
              <a:t>of</a:t>
            </a:r>
            <a:r>
              <a:rPr sz="2294" spc="-35" dirty="0">
                <a:solidFill>
                  <a:srgbClr val="010202"/>
                </a:solidFill>
                <a:latin typeface="Calibri"/>
                <a:cs typeface="Calibri"/>
              </a:rPr>
              <a:t> </a:t>
            </a:r>
            <a:r>
              <a:rPr sz="2294" dirty="0">
                <a:solidFill>
                  <a:srgbClr val="010202"/>
                </a:solidFill>
                <a:latin typeface="Calibri"/>
                <a:cs typeface="Calibri"/>
              </a:rPr>
              <a:t>machine</a:t>
            </a:r>
            <a:r>
              <a:rPr sz="2294" spc="-31" dirty="0">
                <a:solidFill>
                  <a:srgbClr val="010202"/>
                </a:solidFill>
                <a:latin typeface="Calibri"/>
                <a:cs typeface="Calibri"/>
              </a:rPr>
              <a:t> </a:t>
            </a:r>
            <a:r>
              <a:rPr sz="2294" spc="-9" dirty="0">
                <a:solidFill>
                  <a:srgbClr val="010202"/>
                </a:solidFill>
                <a:latin typeface="Calibri"/>
                <a:cs typeface="Calibri"/>
              </a:rPr>
              <a:t>learning:</a:t>
            </a:r>
            <a:endParaRPr sz="2294" dirty="0">
              <a:latin typeface="Calibri"/>
              <a:cs typeface="Calibri"/>
            </a:endParaRPr>
          </a:p>
          <a:p>
            <a:pPr marL="347401" marR="313781" indent="-168097">
              <a:lnSpc>
                <a:spcPct val="79800"/>
              </a:lnSpc>
              <a:spcBef>
                <a:spcPts val="432"/>
              </a:spcBef>
            </a:pPr>
            <a:r>
              <a:rPr sz="2118" spc="40" dirty="0">
                <a:solidFill>
                  <a:srgbClr val="295A91"/>
                </a:solidFill>
                <a:latin typeface="Calibri"/>
                <a:cs typeface="Calibri"/>
              </a:rPr>
              <a:t> </a:t>
            </a:r>
            <a:r>
              <a:rPr sz="2118" i="1" dirty="0">
                <a:solidFill>
                  <a:srgbClr val="ED2024"/>
                </a:solidFill>
                <a:latin typeface="Calibri"/>
                <a:cs typeface="Calibri"/>
              </a:rPr>
              <a:t>"Field</a:t>
            </a:r>
            <a:r>
              <a:rPr sz="2118" i="1" spc="-66" dirty="0">
                <a:solidFill>
                  <a:srgbClr val="ED2024"/>
                </a:solidFill>
                <a:latin typeface="Calibri"/>
                <a:cs typeface="Calibri"/>
              </a:rPr>
              <a:t> </a:t>
            </a:r>
            <a:r>
              <a:rPr sz="2118" i="1" dirty="0">
                <a:solidFill>
                  <a:srgbClr val="ED2024"/>
                </a:solidFill>
                <a:latin typeface="Calibri"/>
                <a:cs typeface="Calibri"/>
              </a:rPr>
              <a:t>of</a:t>
            </a:r>
            <a:r>
              <a:rPr sz="2118" i="1" spc="-35" dirty="0">
                <a:solidFill>
                  <a:srgbClr val="ED2024"/>
                </a:solidFill>
                <a:latin typeface="Calibri"/>
                <a:cs typeface="Calibri"/>
              </a:rPr>
              <a:t> </a:t>
            </a:r>
            <a:r>
              <a:rPr sz="2118" i="1" dirty="0">
                <a:solidFill>
                  <a:srgbClr val="ED2024"/>
                </a:solidFill>
                <a:latin typeface="Calibri"/>
                <a:cs typeface="Calibri"/>
              </a:rPr>
              <a:t>study</a:t>
            </a:r>
            <a:r>
              <a:rPr sz="2118" i="1" spc="-31" dirty="0">
                <a:solidFill>
                  <a:srgbClr val="ED2024"/>
                </a:solidFill>
                <a:latin typeface="Calibri"/>
                <a:cs typeface="Calibri"/>
              </a:rPr>
              <a:t> </a:t>
            </a:r>
            <a:r>
              <a:rPr sz="2118" i="1" dirty="0">
                <a:solidFill>
                  <a:srgbClr val="ED2024"/>
                </a:solidFill>
                <a:latin typeface="Calibri"/>
                <a:cs typeface="Calibri"/>
              </a:rPr>
              <a:t>that</a:t>
            </a:r>
            <a:r>
              <a:rPr sz="2118" i="1" spc="-31" dirty="0">
                <a:solidFill>
                  <a:srgbClr val="ED2024"/>
                </a:solidFill>
                <a:latin typeface="Calibri"/>
                <a:cs typeface="Calibri"/>
              </a:rPr>
              <a:t> </a:t>
            </a:r>
            <a:r>
              <a:rPr sz="2118" i="1" dirty="0">
                <a:solidFill>
                  <a:srgbClr val="ED2024"/>
                </a:solidFill>
                <a:latin typeface="Calibri"/>
                <a:cs typeface="Calibri"/>
              </a:rPr>
              <a:t>gives</a:t>
            </a:r>
            <a:r>
              <a:rPr sz="2118" i="1" spc="-31" dirty="0">
                <a:solidFill>
                  <a:srgbClr val="ED2024"/>
                </a:solidFill>
                <a:latin typeface="Calibri"/>
                <a:cs typeface="Calibri"/>
              </a:rPr>
              <a:t> </a:t>
            </a:r>
            <a:r>
              <a:rPr sz="2118" i="1" dirty="0">
                <a:solidFill>
                  <a:srgbClr val="ED2024"/>
                </a:solidFill>
                <a:latin typeface="Calibri"/>
                <a:cs typeface="Calibri"/>
              </a:rPr>
              <a:t>computers</a:t>
            </a:r>
            <a:r>
              <a:rPr sz="2118" i="1" spc="-35" dirty="0">
                <a:solidFill>
                  <a:srgbClr val="ED2024"/>
                </a:solidFill>
                <a:latin typeface="Calibri"/>
                <a:cs typeface="Calibri"/>
              </a:rPr>
              <a:t> </a:t>
            </a:r>
            <a:r>
              <a:rPr sz="2118" i="1" dirty="0">
                <a:solidFill>
                  <a:srgbClr val="ED2024"/>
                </a:solidFill>
                <a:latin typeface="Calibri"/>
                <a:cs typeface="Calibri"/>
              </a:rPr>
              <a:t>the</a:t>
            </a:r>
            <a:r>
              <a:rPr sz="2118" i="1" spc="-35" dirty="0">
                <a:solidFill>
                  <a:srgbClr val="ED2024"/>
                </a:solidFill>
                <a:latin typeface="Calibri"/>
                <a:cs typeface="Calibri"/>
              </a:rPr>
              <a:t> </a:t>
            </a:r>
            <a:r>
              <a:rPr sz="2118" i="1" dirty="0">
                <a:solidFill>
                  <a:srgbClr val="ED2024"/>
                </a:solidFill>
                <a:latin typeface="Calibri"/>
                <a:cs typeface="Calibri"/>
              </a:rPr>
              <a:t>ability</a:t>
            </a:r>
            <a:r>
              <a:rPr sz="2118" i="1" spc="-35" dirty="0">
                <a:solidFill>
                  <a:srgbClr val="ED2024"/>
                </a:solidFill>
                <a:latin typeface="Calibri"/>
                <a:cs typeface="Calibri"/>
              </a:rPr>
              <a:t> </a:t>
            </a:r>
            <a:r>
              <a:rPr sz="2118" i="1" dirty="0">
                <a:solidFill>
                  <a:srgbClr val="ED2024"/>
                </a:solidFill>
                <a:latin typeface="Calibri"/>
                <a:cs typeface="Calibri"/>
              </a:rPr>
              <a:t>to</a:t>
            </a:r>
            <a:r>
              <a:rPr sz="2118" i="1" spc="-35" dirty="0">
                <a:solidFill>
                  <a:srgbClr val="ED2024"/>
                </a:solidFill>
                <a:latin typeface="Calibri"/>
                <a:cs typeface="Calibri"/>
              </a:rPr>
              <a:t> </a:t>
            </a:r>
            <a:r>
              <a:rPr sz="2118" i="1" spc="-9" dirty="0">
                <a:solidFill>
                  <a:srgbClr val="ED2024"/>
                </a:solidFill>
                <a:latin typeface="Calibri"/>
                <a:cs typeface="Calibri"/>
              </a:rPr>
              <a:t>learn </a:t>
            </a:r>
            <a:r>
              <a:rPr sz="2118" i="1" dirty="0">
                <a:solidFill>
                  <a:srgbClr val="ED2024"/>
                </a:solidFill>
                <a:latin typeface="Calibri"/>
                <a:cs typeface="Calibri"/>
              </a:rPr>
              <a:t>without</a:t>
            </a:r>
            <a:r>
              <a:rPr sz="2118" i="1" spc="-53" dirty="0">
                <a:solidFill>
                  <a:srgbClr val="ED2024"/>
                </a:solidFill>
                <a:latin typeface="Calibri"/>
                <a:cs typeface="Calibri"/>
              </a:rPr>
              <a:t> </a:t>
            </a:r>
            <a:r>
              <a:rPr sz="2118" i="1" dirty="0">
                <a:solidFill>
                  <a:srgbClr val="ED2024"/>
                </a:solidFill>
                <a:latin typeface="Calibri"/>
                <a:cs typeface="Calibri"/>
              </a:rPr>
              <a:t>being</a:t>
            </a:r>
            <a:r>
              <a:rPr sz="2118" i="1" spc="-49" dirty="0">
                <a:solidFill>
                  <a:srgbClr val="ED2024"/>
                </a:solidFill>
                <a:latin typeface="Calibri"/>
                <a:cs typeface="Calibri"/>
              </a:rPr>
              <a:t> </a:t>
            </a:r>
            <a:r>
              <a:rPr sz="2118" i="1" dirty="0">
                <a:solidFill>
                  <a:srgbClr val="ED2024"/>
                </a:solidFill>
                <a:latin typeface="Calibri"/>
                <a:cs typeface="Calibri"/>
              </a:rPr>
              <a:t>explicitly</a:t>
            </a:r>
            <a:r>
              <a:rPr sz="2118" i="1" spc="-44" dirty="0">
                <a:solidFill>
                  <a:srgbClr val="ED2024"/>
                </a:solidFill>
                <a:latin typeface="Calibri"/>
                <a:cs typeface="Calibri"/>
              </a:rPr>
              <a:t> </a:t>
            </a:r>
            <a:r>
              <a:rPr sz="2118" i="1" dirty="0">
                <a:solidFill>
                  <a:srgbClr val="ED2024"/>
                </a:solidFill>
                <a:latin typeface="Calibri"/>
                <a:cs typeface="Calibri"/>
              </a:rPr>
              <a:t>programmed."</a:t>
            </a:r>
            <a:r>
              <a:rPr sz="2118" i="1" spc="-49" dirty="0">
                <a:solidFill>
                  <a:srgbClr val="ED2024"/>
                </a:solidFill>
                <a:latin typeface="Calibri"/>
                <a:cs typeface="Calibri"/>
              </a:rPr>
              <a:t> </a:t>
            </a:r>
            <a:r>
              <a:rPr sz="2118" dirty="0">
                <a:solidFill>
                  <a:srgbClr val="010202"/>
                </a:solidFill>
                <a:latin typeface="Calibri"/>
                <a:cs typeface="Calibri"/>
              </a:rPr>
              <a:t>Arthur</a:t>
            </a:r>
            <a:r>
              <a:rPr sz="2118" spc="-53" dirty="0">
                <a:solidFill>
                  <a:srgbClr val="010202"/>
                </a:solidFill>
                <a:latin typeface="Calibri"/>
                <a:cs typeface="Calibri"/>
              </a:rPr>
              <a:t> </a:t>
            </a:r>
            <a:r>
              <a:rPr sz="2118" spc="-9" dirty="0">
                <a:solidFill>
                  <a:srgbClr val="010202"/>
                </a:solidFill>
                <a:latin typeface="Calibri"/>
                <a:cs typeface="Calibri"/>
              </a:rPr>
              <a:t>Samuel (1959</a:t>
            </a:r>
            <a:r>
              <a:rPr lang="en-CA" sz="2118" spc="-9" dirty="0">
                <a:solidFill>
                  <a:srgbClr val="010202"/>
                </a:solidFill>
                <a:latin typeface="Calibri"/>
                <a:cs typeface="Calibri"/>
              </a:rPr>
              <a:t>)</a:t>
            </a:r>
          </a:p>
          <a:p>
            <a:pPr marL="347401" marR="313781" indent="-168097">
              <a:lnSpc>
                <a:spcPct val="79800"/>
              </a:lnSpc>
              <a:spcBef>
                <a:spcPts val="432"/>
              </a:spcBef>
            </a:pPr>
            <a:endParaRPr sz="2118" dirty="0">
              <a:latin typeface="Calibri"/>
              <a:cs typeface="Calibri"/>
            </a:endParaRPr>
          </a:p>
          <a:p>
            <a:pPr marL="633151" marR="324428" indent="-285750">
              <a:lnSpc>
                <a:spcPts val="1765"/>
              </a:lnSpc>
              <a:spcBef>
                <a:spcPts val="441"/>
              </a:spcBef>
              <a:buFont typeface="Wingdings" panose="05000000000000000000" pitchFamily="2" charset="2"/>
              <a:buChar char="Ø"/>
            </a:pPr>
            <a:r>
              <a:rPr sz="1765" dirty="0">
                <a:solidFill>
                  <a:srgbClr val="010202"/>
                </a:solidFill>
                <a:latin typeface="Calibri"/>
                <a:cs typeface="Calibri"/>
              </a:rPr>
              <a:t>Computer</a:t>
            </a:r>
            <a:r>
              <a:rPr sz="1765" spc="-40" dirty="0">
                <a:solidFill>
                  <a:srgbClr val="010202"/>
                </a:solidFill>
                <a:latin typeface="Calibri"/>
                <a:cs typeface="Calibri"/>
              </a:rPr>
              <a:t> </a:t>
            </a:r>
            <a:r>
              <a:rPr sz="1765" dirty="0">
                <a:solidFill>
                  <a:srgbClr val="010202"/>
                </a:solidFill>
                <a:latin typeface="Calibri"/>
                <a:cs typeface="Calibri"/>
              </a:rPr>
              <a:t>pioneer</a:t>
            </a:r>
            <a:r>
              <a:rPr sz="1765" spc="-35" dirty="0">
                <a:solidFill>
                  <a:srgbClr val="010202"/>
                </a:solidFill>
                <a:latin typeface="Calibri"/>
                <a:cs typeface="Calibri"/>
              </a:rPr>
              <a:t> </a:t>
            </a:r>
            <a:r>
              <a:rPr sz="1765" dirty="0">
                <a:solidFill>
                  <a:srgbClr val="010202"/>
                </a:solidFill>
                <a:latin typeface="Calibri"/>
                <a:cs typeface="Calibri"/>
              </a:rPr>
              <a:t>who</a:t>
            </a:r>
            <a:r>
              <a:rPr sz="1765" spc="-35" dirty="0">
                <a:solidFill>
                  <a:srgbClr val="010202"/>
                </a:solidFill>
                <a:latin typeface="Calibri"/>
                <a:cs typeface="Calibri"/>
              </a:rPr>
              <a:t> </a:t>
            </a:r>
            <a:r>
              <a:rPr sz="1765" dirty="0">
                <a:solidFill>
                  <a:srgbClr val="010202"/>
                </a:solidFill>
                <a:latin typeface="Calibri"/>
                <a:cs typeface="Calibri"/>
              </a:rPr>
              <a:t>wrote</a:t>
            </a:r>
            <a:r>
              <a:rPr sz="1765" spc="-40" dirty="0">
                <a:solidFill>
                  <a:srgbClr val="010202"/>
                </a:solidFill>
                <a:latin typeface="Calibri"/>
                <a:cs typeface="Calibri"/>
              </a:rPr>
              <a:t> </a:t>
            </a:r>
            <a:r>
              <a:rPr sz="1765" dirty="0">
                <a:solidFill>
                  <a:srgbClr val="010202"/>
                </a:solidFill>
                <a:latin typeface="Calibri"/>
                <a:cs typeface="Calibri"/>
              </a:rPr>
              <a:t>first</a:t>
            </a:r>
            <a:r>
              <a:rPr sz="1765" spc="-40" dirty="0">
                <a:solidFill>
                  <a:srgbClr val="010202"/>
                </a:solidFill>
                <a:latin typeface="Calibri"/>
                <a:cs typeface="Calibri"/>
              </a:rPr>
              <a:t> </a:t>
            </a:r>
            <a:r>
              <a:rPr sz="1765" spc="-9" dirty="0">
                <a:solidFill>
                  <a:srgbClr val="010202"/>
                </a:solidFill>
                <a:latin typeface="Calibri"/>
                <a:cs typeface="Calibri"/>
              </a:rPr>
              <a:t>self-</a:t>
            </a:r>
            <a:r>
              <a:rPr sz="1765" dirty="0">
                <a:solidFill>
                  <a:srgbClr val="010202"/>
                </a:solidFill>
                <a:latin typeface="Calibri"/>
                <a:cs typeface="Calibri"/>
              </a:rPr>
              <a:t>learning</a:t>
            </a:r>
            <a:r>
              <a:rPr sz="1765" spc="-40" dirty="0">
                <a:solidFill>
                  <a:srgbClr val="010202"/>
                </a:solidFill>
                <a:latin typeface="Calibri"/>
                <a:cs typeface="Calibri"/>
              </a:rPr>
              <a:t> </a:t>
            </a:r>
            <a:r>
              <a:rPr sz="1765" dirty="0">
                <a:solidFill>
                  <a:srgbClr val="010202"/>
                </a:solidFill>
                <a:latin typeface="Calibri"/>
                <a:cs typeface="Calibri"/>
              </a:rPr>
              <a:t>program,</a:t>
            </a:r>
            <a:r>
              <a:rPr sz="1765" spc="-40" dirty="0">
                <a:solidFill>
                  <a:srgbClr val="010202"/>
                </a:solidFill>
                <a:latin typeface="Calibri"/>
                <a:cs typeface="Calibri"/>
              </a:rPr>
              <a:t> </a:t>
            </a:r>
            <a:r>
              <a:rPr sz="1765" spc="-9" dirty="0">
                <a:solidFill>
                  <a:srgbClr val="010202"/>
                </a:solidFill>
                <a:latin typeface="Calibri"/>
                <a:cs typeface="Calibri"/>
              </a:rPr>
              <a:t>which </a:t>
            </a:r>
            <a:r>
              <a:rPr sz="1765" dirty="0">
                <a:solidFill>
                  <a:srgbClr val="010202"/>
                </a:solidFill>
                <a:latin typeface="Calibri"/>
                <a:cs typeface="Calibri"/>
              </a:rPr>
              <a:t>played</a:t>
            </a:r>
            <a:r>
              <a:rPr sz="1765" spc="-40" dirty="0">
                <a:solidFill>
                  <a:srgbClr val="010202"/>
                </a:solidFill>
                <a:latin typeface="Calibri"/>
                <a:cs typeface="Calibri"/>
              </a:rPr>
              <a:t> </a:t>
            </a:r>
            <a:r>
              <a:rPr sz="1765" dirty="0">
                <a:solidFill>
                  <a:srgbClr val="010202"/>
                </a:solidFill>
                <a:latin typeface="Calibri"/>
                <a:cs typeface="Calibri"/>
              </a:rPr>
              <a:t>checkers</a:t>
            </a:r>
            <a:r>
              <a:rPr sz="1765" spc="-44" dirty="0">
                <a:solidFill>
                  <a:srgbClr val="010202"/>
                </a:solidFill>
                <a:latin typeface="Calibri"/>
                <a:cs typeface="Calibri"/>
              </a:rPr>
              <a:t> </a:t>
            </a:r>
            <a:r>
              <a:rPr sz="1765" spc="331" dirty="0">
                <a:solidFill>
                  <a:srgbClr val="010202"/>
                </a:solidFill>
                <a:latin typeface="Calibri"/>
                <a:cs typeface="Calibri"/>
              </a:rPr>
              <a:t>-</a:t>
            </a:r>
            <a:r>
              <a:rPr sz="1765" spc="-44" dirty="0">
                <a:solidFill>
                  <a:srgbClr val="010202"/>
                </a:solidFill>
                <a:latin typeface="Calibri"/>
                <a:cs typeface="Calibri"/>
              </a:rPr>
              <a:t> </a:t>
            </a:r>
            <a:r>
              <a:rPr sz="1765" dirty="0">
                <a:solidFill>
                  <a:srgbClr val="010202"/>
                </a:solidFill>
                <a:latin typeface="Calibri"/>
                <a:cs typeface="Calibri"/>
              </a:rPr>
              <a:t>learned</a:t>
            </a:r>
            <a:r>
              <a:rPr sz="1765" spc="-44" dirty="0">
                <a:solidFill>
                  <a:srgbClr val="010202"/>
                </a:solidFill>
                <a:latin typeface="Calibri"/>
                <a:cs typeface="Calibri"/>
              </a:rPr>
              <a:t> </a:t>
            </a:r>
            <a:r>
              <a:rPr sz="1765" dirty="0">
                <a:solidFill>
                  <a:srgbClr val="010202"/>
                </a:solidFill>
                <a:latin typeface="Calibri"/>
                <a:cs typeface="Calibri"/>
              </a:rPr>
              <a:t>from</a:t>
            </a:r>
            <a:r>
              <a:rPr sz="1765" spc="-44" dirty="0">
                <a:solidFill>
                  <a:srgbClr val="010202"/>
                </a:solidFill>
                <a:latin typeface="Calibri"/>
                <a:cs typeface="Calibri"/>
              </a:rPr>
              <a:t> </a:t>
            </a:r>
            <a:r>
              <a:rPr sz="1765" spc="-9" dirty="0">
                <a:solidFill>
                  <a:srgbClr val="010202"/>
                </a:solidFill>
                <a:latin typeface="Calibri"/>
                <a:cs typeface="Calibri"/>
              </a:rPr>
              <a:t>"experience"</a:t>
            </a:r>
            <a:endParaRPr sz="1765" dirty="0">
              <a:latin typeface="Calibri"/>
              <a:cs typeface="Calibri"/>
            </a:endParaRPr>
          </a:p>
          <a:p>
            <a:pPr marL="633151" marR="772126" indent="-285750">
              <a:lnSpc>
                <a:spcPct val="79200"/>
              </a:lnSpc>
              <a:spcBef>
                <a:spcPts val="529"/>
              </a:spcBef>
              <a:buFont typeface="Wingdings" panose="05000000000000000000" pitchFamily="2" charset="2"/>
              <a:buChar char="Ø"/>
            </a:pPr>
            <a:r>
              <a:rPr sz="1765" dirty="0">
                <a:solidFill>
                  <a:srgbClr val="010202"/>
                </a:solidFill>
                <a:latin typeface="Calibri"/>
                <a:cs typeface="Calibri"/>
              </a:rPr>
              <a:t>Invented</a:t>
            </a:r>
            <a:r>
              <a:rPr sz="1765" spc="-31" dirty="0">
                <a:solidFill>
                  <a:srgbClr val="010202"/>
                </a:solidFill>
                <a:latin typeface="Calibri"/>
                <a:cs typeface="Calibri"/>
              </a:rPr>
              <a:t> </a:t>
            </a:r>
            <a:r>
              <a:rPr sz="1765" spc="-9" dirty="0">
                <a:solidFill>
                  <a:srgbClr val="010202"/>
                </a:solidFill>
                <a:latin typeface="Calibri"/>
                <a:cs typeface="Calibri"/>
              </a:rPr>
              <a:t>alpha-</a:t>
            </a:r>
            <a:r>
              <a:rPr sz="1765" dirty="0">
                <a:solidFill>
                  <a:srgbClr val="010202"/>
                </a:solidFill>
                <a:latin typeface="Calibri"/>
                <a:cs typeface="Calibri"/>
              </a:rPr>
              <a:t>beta</a:t>
            </a:r>
            <a:r>
              <a:rPr sz="1765" spc="-31" dirty="0">
                <a:solidFill>
                  <a:srgbClr val="010202"/>
                </a:solidFill>
                <a:latin typeface="Calibri"/>
                <a:cs typeface="Calibri"/>
              </a:rPr>
              <a:t> </a:t>
            </a:r>
            <a:r>
              <a:rPr sz="1765" dirty="0">
                <a:solidFill>
                  <a:srgbClr val="010202"/>
                </a:solidFill>
                <a:latin typeface="Calibri"/>
                <a:cs typeface="Calibri"/>
              </a:rPr>
              <a:t>pruning</a:t>
            </a:r>
            <a:r>
              <a:rPr sz="1765" spc="-31" dirty="0">
                <a:solidFill>
                  <a:srgbClr val="010202"/>
                </a:solidFill>
                <a:latin typeface="Calibri"/>
                <a:cs typeface="Calibri"/>
              </a:rPr>
              <a:t> </a:t>
            </a:r>
            <a:r>
              <a:rPr sz="1765" spc="331" dirty="0">
                <a:solidFill>
                  <a:srgbClr val="010202"/>
                </a:solidFill>
                <a:latin typeface="Calibri"/>
                <a:cs typeface="Calibri"/>
              </a:rPr>
              <a:t>-</a:t>
            </a:r>
            <a:r>
              <a:rPr sz="1765" spc="-35" dirty="0">
                <a:solidFill>
                  <a:srgbClr val="010202"/>
                </a:solidFill>
                <a:latin typeface="Calibri"/>
                <a:cs typeface="Calibri"/>
              </a:rPr>
              <a:t> </a:t>
            </a:r>
            <a:r>
              <a:rPr sz="1765" dirty="0">
                <a:solidFill>
                  <a:srgbClr val="010202"/>
                </a:solidFill>
                <a:latin typeface="Calibri"/>
                <a:cs typeface="Calibri"/>
              </a:rPr>
              <a:t>widely</a:t>
            </a:r>
            <a:r>
              <a:rPr sz="1765" spc="-31" dirty="0">
                <a:solidFill>
                  <a:srgbClr val="010202"/>
                </a:solidFill>
                <a:latin typeface="Calibri"/>
                <a:cs typeface="Calibri"/>
              </a:rPr>
              <a:t> </a:t>
            </a:r>
            <a:r>
              <a:rPr sz="1765" dirty="0">
                <a:solidFill>
                  <a:srgbClr val="010202"/>
                </a:solidFill>
                <a:latin typeface="Calibri"/>
                <a:cs typeface="Calibri"/>
              </a:rPr>
              <a:t>used</a:t>
            </a:r>
            <a:r>
              <a:rPr sz="1765" spc="-31" dirty="0">
                <a:solidFill>
                  <a:srgbClr val="010202"/>
                </a:solidFill>
                <a:latin typeface="Calibri"/>
                <a:cs typeface="Calibri"/>
              </a:rPr>
              <a:t> </a:t>
            </a:r>
            <a:r>
              <a:rPr sz="1765" dirty="0">
                <a:solidFill>
                  <a:srgbClr val="010202"/>
                </a:solidFill>
                <a:latin typeface="Calibri"/>
                <a:cs typeface="Calibri"/>
              </a:rPr>
              <a:t>in</a:t>
            </a:r>
            <a:r>
              <a:rPr sz="1765" spc="-31" dirty="0">
                <a:solidFill>
                  <a:srgbClr val="010202"/>
                </a:solidFill>
                <a:latin typeface="Calibri"/>
                <a:cs typeface="Calibri"/>
              </a:rPr>
              <a:t> </a:t>
            </a:r>
            <a:r>
              <a:rPr sz="1765" dirty="0">
                <a:solidFill>
                  <a:srgbClr val="010202"/>
                </a:solidFill>
                <a:latin typeface="Calibri"/>
                <a:cs typeface="Calibri"/>
              </a:rPr>
              <a:t>decision</a:t>
            </a:r>
            <a:r>
              <a:rPr sz="1765" spc="-31" dirty="0">
                <a:solidFill>
                  <a:srgbClr val="010202"/>
                </a:solidFill>
                <a:latin typeface="Calibri"/>
                <a:cs typeface="Calibri"/>
              </a:rPr>
              <a:t> </a:t>
            </a:r>
            <a:r>
              <a:rPr sz="1765" spc="-18" dirty="0">
                <a:solidFill>
                  <a:srgbClr val="010202"/>
                </a:solidFill>
                <a:latin typeface="Calibri"/>
                <a:cs typeface="Calibri"/>
              </a:rPr>
              <a:t>tree </a:t>
            </a:r>
            <a:r>
              <a:rPr sz="1765" spc="-9" dirty="0">
                <a:solidFill>
                  <a:srgbClr val="010202"/>
                </a:solidFill>
                <a:latin typeface="Calibri"/>
                <a:cs typeface="Calibri"/>
              </a:rPr>
              <a:t>searching</a:t>
            </a:r>
            <a:endParaRPr sz="1765"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id="{DD9ACF69-30C4-47D6-40B7-DC96B5E4C08D}"/>
              </a:ext>
            </a:extLst>
          </p:cNvPr>
          <p:cNvSpPr>
            <a:spLocks noGrp="1" noChangeArrowheads="1"/>
          </p:cNvSpPr>
          <p:nvPr>
            <p:ph type="title"/>
          </p:nvPr>
        </p:nvSpPr>
        <p:spPr>
          <a:xfrm>
            <a:off x="1417637" y="684781"/>
            <a:ext cx="8399463" cy="1139825"/>
          </a:xfrm>
        </p:spPr>
        <p:txBody>
          <a:bodyPr/>
          <a:lstStyle/>
          <a:p>
            <a:pPr eaLnBrk="1" hangingPunct="1"/>
            <a:r>
              <a:rPr lang="en-US" altLang="en-US" dirty="0"/>
              <a:t>Supervised learning process: two steps</a:t>
            </a:r>
          </a:p>
        </p:txBody>
      </p:sp>
      <p:pic>
        <p:nvPicPr>
          <p:cNvPr id="15365" name="Picture 4">
            <a:extLst>
              <a:ext uri="{FF2B5EF4-FFF2-40B4-BE49-F238E27FC236}">
                <a16:creationId xmlns:a16="http://schemas.microsoft.com/office/drawing/2014/main" id="{82EDBEDE-6340-282C-2E1E-D46D7FAD882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756430" y="4636168"/>
            <a:ext cx="5072326" cy="1321135"/>
          </a:xfrm>
          <a:noFill/>
        </p:spPr>
      </p:pic>
      <p:sp>
        <p:nvSpPr>
          <p:cNvPr id="15366" name="Text Box 6">
            <a:extLst>
              <a:ext uri="{FF2B5EF4-FFF2-40B4-BE49-F238E27FC236}">
                <a16:creationId xmlns:a16="http://schemas.microsoft.com/office/drawing/2014/main" id="{7883A623-6E65-B3A9-0DDF-D32AD65CCE07}"/>
              </a:ext>
            </a:extLst>
          </p:cNvPr>
          <p:cNvSpPr txBox="1">
            <a:spLocks noChangeArrowheads="1"/>
          </p:cNvSpPr>
          <p:nvPr/>
        </p:nvSpPr>
        <p:spPr bwMode="auto">
          <a:xfrm>
            <a:off x="1417637" y="2191738"/>
            <a:ext cx="9667457"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en-US" sz="2400" dirty="0">
                <a:solidFill>
                  <a:srgbClr val="FF0000"/>
                </a:solidFill>
              </a:rPr>
              <a:t>Learning (training)</a:t>
            </a:r>
            <a:r>
              <a:rPr lang="en-US" altLang="en-US" sz="2400" dirty="0"/>
              <a:t>: Learn a model using the </a:t>
            </a:r>
            <a:r>
              <a:rPr lang="en-US" altLang="en-US" sz="2400" dirty="0">
                <a:solidFill>
                  <a:srgbClr val="3333CC"/>
                </a:solidFill>
              </a:rPr>
              <a:t>training data</a:t>
            </a:r>
          </a:p>
          <a:p>
            <a:pPr eaLnBrk="1" hangingPunct="1">
              <a:spcBef>
                <a:spcPct val="10000"/>
              </a:spcBef>
            </a:pPr>
            <a:r>
              <a:rPr lang="en-US" altLang="en-US" sz="2400" dirty="0">
                <a:solidFill>
                  <a:srgbClr val="FF0000"/>
                </a:solidFill>
              </a:rPr>
              <a:t>Testing: </a:t>
            </a:r>
            <a:r>
              <a:rPr lang="en-US" altLang="en-US" sz="2400" dirty="0"/>
              <a:t>Test the model using</a:t>
            </a:r>
            <a:r>
              <a:rPr lang="en-US" altLang="en-US" sz="2400" dirty="0">
                <a:solidFill>
                  <a:srgbClr val="FF0000"/>
                </a:solidFill>
              </a:rPr>
              <a:t> </a:t>
            </a:r>
            <a:r>
              <a:rPr lang="en-US" altLang="en-US" sz="2400" dirty="0">
                <a:solidFill>
                  <a:schemeClr val="accent2"/>
                </a:solidFill>
              </a:rPr>
              <a:t>unseen</a:t>
            </a:r>
            <a:r>
              <a:rPr lang="en-US" altLang="en-US" sz="2400" dirty="0">
                <a:solidFill>
                  <a:srgbClr val="3333CC"/>
                </a:solidFill>
              </a:rPr>
              <a:t> test data</a:t>
            </a:r>
            <a:r>
              <a:rPr lang="en-US" altLang="en-US" sz="2400" dirty="0">
                <a:solidFill>
                  <a:srgbClr val="FF0000"/>
                </a:solidFill>
              </a:rPr>
              <a:t> </a:t>
            </a:r>
            <a:r>
              <a:rPr lang="en-US" altLang="en-US" sz="2400" dirty="0"/>
              <a:t>to assess the model accuracy</a:t>
            </a:r>
          </a:p>
        </p:txBody>
      </p:sp>
      <p:sp>
        <p:nvSpPr>
          <p:cNvPr id="15367" name="Rectangle 11">
            <a:extLst>
              <a:ext uri="{FF2B5EF4-FFF2-40B4-BE49-F238E27FC236}">
                <a16:creationId xmlns:a16="http://schemas.microsoft.com/office/drawing/2014/main" id="{8CBA44B6-BED2-BA33-0E60-64F03DEA0179}"/>
              </a:ext>
            </a:extLst>
          </p:cNvPr>
          <p:cNvSpPr>
            <a:spLocks noChangeArrowheads="1"/>
          </p:cNvSpPr>
          <p:nvPr/>
        </p:nvSpPr>
        <p:spPr bwMode="auto">
          <a:xfrm>
            <a:off x="1524000" y="-276999"/>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15368" name="Object 10">
            <a:extLst>
              <a:ext uri="{FF2B5EF4-FFF2-40B4-BE49-F238E27FC236}">
                <a16:creationId xmlns:a16="http://schemas.microsoft.com/office/drawing/2014/main" id="{59585210-133C-0DEA-14CA-DA76A55ADBE7}"/>
              </a:ext>
            </a:extLst>
          </p:cNvPr>
          <p:cNvGraphicFramePr>
            <a:graphicFrameLocks noChangeAspect="1"/>
          </p:cNvGraphicFramePr>
          <p:nvPr>
            <p:extLst>
              <p:ext uri="{D42A27DB-BD31-4B8C-83A1-F6EECF244321}">
                <p14:modId xmlns:p14="http://schemas.microsoft.com/office/powerpoint/2010/main" val="3127843491"/>
              </p:ext>
            </p:extLst>
          </p:nvPr>
        </p:nvGraphicFramePr>
        <p:xfrm>
          <a:off x="3479550" y="3700478"/>
          <a:ext cx="5402764" cy="806422"/>
        </p:xfrm>
        <a:graphic>
          <a:graphicData uri="http://schemas.openxmlformats.org/presentationml/2006/ole">
            <mc:AlternateContent xmlns:mc="http://schemas.openxmlformats.org/markup-compatibility/2006">
              <mc:Choice xmlns:v="urn:schemas-microsoft-com:vml" Requires="v">
                <p:oleObj name="Equation" r:id="rId3" imgW="2489200" imgH="368300" progId="Equation.3">
                  <p:embed/>
                </p:oleObj>
              </mc:Choice>
              <mc:Fallback>
                <p:oleObj name="Equation" r:id="rId3" imgW="2489200" imgH="368300" progId="Equation.3">
                  <p:embed/>
                  <p:pic>
                    <p:nvPicPr>
                      <p:cNvPr id="15368" name="Object 10">
                        <a:extLst>
                          <a:ext uri="{FF2B5EF4-FFF2-40B4-BE49-F238E27FC236}">
                            <a16:creationId xmlns:a16="http://schemas.microsoft.com/office/drawing/2014/main" id="{59585210-133C-0DEA-14CA-DA76A55AD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550" y="3700478"/>
                        <a:ext cx="5402764" cy="806422"/>
                      </a:xfrm>
                      <a:prstGeom prst="rect">
                        <a:avLst/>
                      </a:prstGeom>
                      <a:noFill/>
                      <a:ln>
                        <a:noFill/>
                      </a:ln>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id="{555A86FA-7353-BC96-5710-5B661CB871A6}"/>
              </a:ext>
            </a:extLst>
          </p:cNvPr>
          <p:cNvSpPr>
            <a:spLocks noGrp="1" noChangeArrowheads="1"/>
          </p:cNvSpPr>
          <p:nvPr>
            <p:ph type="title"/>
          </p:nvPr>
        </p:nvSpPr>
        <p:spPr/>
        <p:txBody>
          <a:bodyPr/>
          <a:lstStyle/>
          <a:p>
            <a:pPr eaLnBrk="1" hangingPunct="1"/>
            <a:r>
              <a:rPr lang="en-US" altLang="en-US" dirty="0"/>
              <a:t>What do we mean by learning?</a:t>
            </a:r>
          </a:p>
        </p:txBody>
      </p:sp>
      <p:sp>
        <p:nvSpPr>
          <p:cNvPr id="16389" name="Rectangle 3">
            <a:extLst>
              <a:ext uri="{FF2B5EF4-FFF2-40B4-BE49-F238E27FC236}">
                <a16:creationId xmlns:a16="http://schemas.microsoft.com/office/drawing/2014/main" id="{5801203B-97E1-B8A5-7083-7A3230E2A370}"/>
              </a:ext>
            </a:extLst>
          </p:cNvPr>
          <p:cNvSpPr>
            <a:spLocks noGrp="1" noChangeArrowheads="1"/>
          </p:cNvSpPr>
          <p:nvPr>
            <p:ph type="body" idx="1"/>
          </p:nvPr>
        </p:nvSpPr>
        <p:spPr>
          <a:xfrm>
            <a:off x="1451579" y="2367298"/>
            <a:ext cx="9603275" cy="2942640"/>
          </a:xfrm>
        </p:spPr>
        <p:txBody>
          <a:bodyPr/>
          <a:lstStyle/>
          <a:p>
            <a:pPr eaLnBrk="1" hangingPunct="1">
              <a:lnSpc>
                <a:spcPct val="90000"/>
              </a:lnSpc>
            </a:pPr>
            <a:r>
              <a:rPr lang="en-US" altLang="ja-JP" dirty="0">
                <a:solidFill>
                  <a:srgbClr val="FF0000"/>
                </a:solidFill>
                <a:ea typeface="ＭＳ Ｐゴシック" panose="020B0600070205080204" pitchFamily="34" charset="-128"/>
              </a:rPr>
              <a:t>Given</a:t>
            </a:r>
            <a:r>
              <a:rPr lang="en-US" altLang="ja-JP" dirty="0">
                <a:solidFill>
                  <a:srgbClr val="3333CC"/>
                </a:solidFill>
                <a:ea typeface="ＭＳ Ｐゴシック" panose="020B0600070205080204" pitchFamily="34" charset="-128"/>
              </a:rPr>
              <a:t> </a:t>
            </a:r>
          </a:p>
          <a:p>
            <a:pPr lvl="1" eaLnBrk="1" hangingPunct="1">
              <a:lnSpc>
                <a:spcPct val="90000"/>
              </a:lnSpc>
            </a:pPr>
            <a:r>
              <a:rPr lang="en-US" altLang="ja-JP" dirty="0">
                <a:solidFill>
                  <a:srgbClr val="3333CC"/>
                </a:solidFill>
                <a:ea typeface="ＭＳ Ｐゴシック" panose="020B0600070205080204" pitchFamily="34" charset="-128"/>
              </a:rPr>
              <a:t>a data set </a:t>
            </a:r>
            <a:r>
              <a:rPr lang="en-US" altLang="ja-JP" i="1" dirty="0">
                <a:solidFill>
                  <a:srgbClr val="3333CC"/>
                </a:solidFill>
                <a:ea typeface="ＭＳ Ｐゴシック" panose="020B0600070205080204" pitchFamily="34" charset="-128"/>
              </a:rPr>
              <a:t>D</a:t>
            </a:r>
            <a:r>
              <a:rPr lang="en-US" altLang="ja-JP" dirty="0">
                <a:solidFill>
                  <a:srgbClr val="3333CC"/>
                </a:solidFill>
                <a:ea typeface="ＭＳ Ｐゴシック" panose="020B0600070205080204" pitchFamily="34" charset="-128"/>
              </a:rPr>
              <a:t>, </a:t>
            </a:r>
          </a:p>
          <a:p>
            <a:pPr lvl="1" eaLnBrk="1" hangingPunct="1">
              <a:lnSpc>
                <a:spcPct val="90000"/>
              </a:lnSpc>
            </a:pPr>
            <a:r>
              <a:rPr lang="en-US" altLang="ja-JP" dirty="0">
                <a:solidFill>
                  <a:srgbClr val="3333CC"/>
                </a:solidFill>
                <a:ea typeface="ＭＳ Ｐゴシック" panose="020B0600070205080204" pitchFamily="34" charset="-128"/>
              </a:rPr>
              <a:t>a task </a:t>
            </a:r>
            <a:r>
              <a:rPr lang="en-US" altLang="ja-JP" i="1" dirty="0">
                <a:solidFill>
                  <a:srgbClr val="3333CC"/>
                </a:solidFill>
                <a:ea typeface="ＭＳ Ｐゴシック" panose="020B0600070205080204" pitchFamily="34" charset="-128"/>
              </a:rPr>
              <a:t>T,</a:t>
            </a:r>
            <a:r>
              <a:rPr lang="en-US" altLang="ja-JP" dirty="0">
                <a:solidFill>
                  <a:srgbClr val="3333CC"/>
                </a:solidFill>
                <a:ea typeface="ＭＳ Ｐゴシック" panose="020B0600070205080204" pitchFamily="34" charset="-128"/>
              </a:rPr>
              <a:t> and </a:t>
            </a:r>
          </a:p>
          <a:p>
            <a:pPr lvl="1" eaLnBrk="1" hangingPunct="1">
              <a:lnSpc>
                <a:spcPct val="90000"/>
              </a:lnSpc>
            </a:pPr>
            <a:r>
              <a:rPr lang="en-US" altLang="ja-JP" dirty="0">
                <a:solidFill>
                  <a:srgbClr val="3333CC"/>
                </a:solidFill>
                <a:ea typeface="ＭＳ Ｐゴシック" panose="020B0600070205080204" pitchFamily="34" charset="-128"/>
              </a:rPr>
              <a:t>a performance measure </a:t>
            </a:r>
            <a:r>
              <a:rPr lang="en-US" altLang="ja-JP" i="1" dirty="0">
                <a:solidFill>
                  <a:srgbClr val="3333CC"/>
                </a:solidFill>
                <a:ea typeface="ＭＳ Ｐゴシック" panose="020B0600070205080204" pitchFamily="34" charset="-128"/>
              </a:rPr>
              <a:t>M</a:t>
            </a:r>
            <a:r>
              <a:rPr lang="en-US" altLang="ja-JP" dirty="0">
                <a:ea typeface="ＭＳ Ｐゴシック" panose="020B0600070205080204" pitchFamily="34" charset="-128"/>
              </a:rPr>
              <a:t>, </a:t>
            </a:r>
          </a:p>
          <a:p>
            <a:pPr eaLnBrk="1" hangingPunct="1">
              <a:lnSpc>
                <a:spcPct val="90000"/>
              </a:lnSpc>
              <a:buFont typeface="Wingdings" panose="05000000000000000000" pitchFamily="2" charset="2"/>
              <a:buNone/>
            </a:pPr>
            <a:r>
              <a:rPr lang="en-US" altLang="ja-JP" dirty="0">
                <a:ea typeface="ＭＳ Ｐゴシック" panose="020B0600070205080204" pitchFamily="34" charset="-128"/>
              </a:rPr>
              <a:t>	a computer system is said to </a:t>
            </a:r>
            <a:r>
              <a:rPr lang="en-US" altLang="ja-JP" b="1" dirty="0">
                <a:solidFill>
                  <a:srgbClr val="FF0000"/>
                </a:solidFill>
                <a:ea typeface="ＭＳ Ｐゴシック" panose="020B0600070205080204" pitchFamily="34" charset="-128"/>
              </a:rPr>
              <a:t>learn</a:t>
            </a:r>
            <a:r>
              <a:rPr lang="en-US" altLang="ja-JP" dirty="0">
                <a:ea typeface="ＭＳ Ｐゴシック" panose="020B0600070205080204" pitchFamily="34" charset="-128"/>
              </a:rPr>
              <a:t> from </a:t>
            </a:r>
            <a:r>
              <a:rPr lang="en-US" altLang="ja-JP" i="1" dirty="0">
                <a:ea typeface="ＭＳ Ｐゴシック" panose="020B0600070205080204" pitchFamily="34" charset="-128"/>
              </a:rPr>
              <a:t>D</a:t>
            </a:r>
            <a:r>
              <a:rPr lang="en-US" altLang="ja-JP" dirty="0">
                <a:ea typeface="ＭＳ Ｐゴシック" panose="020B0600070205080204" pitchFamily="34" charset="-128"/>
              </a:rPr>
              <a:t> to perform the task </a:t>
            </a:r>
            <a:r>
              <a:rPr lang="en-US" altLang="ja-JP" i="1" dirty="0">
                <a:ea typeface="ＭＳ Ｐゴシック" panose="020B0600070205080204" pitchFamily="34" charset="-128"/>
              </a:rPr>
              <a:t>T</a:t>
            </a:r>
            <a:r>
              <a:rPr lang="en-US" altLang="ja-JP" dirty="0">
                <a:ea typeface="ＭＳ Ｐゴシック" panose="020B0600070205080204" pitchFamily="34" charset="-128"/>
              </a:rPr>
              <a:t> if after learning the system’s performance on </a:t>
            </a:r>
            <a:r>
              <a:rPr lang="en-US" altLang="ja-JP" i="1" dirty="0">
                <a:ea typeface="ＭＳ Ｐゴシック" panose="020B0600070205080204" pitchFamily="34" charset="-128"/>
              </a:rPr>
              <a:t>T</a:t>
            </a:r>
            <a:r>
              <a:rPr lang="en-US" altLang="ja-JP" dirty="0">
                <a:ea typeface="ＭＳ Ｐゴシック" panose="020B0600070205080204" pitchFamily="34" charset="-128"/>
              </a:rPr>
              <a:t> improves as measured by </a:t>
            </a:r>
            <a:r>
              <a:rPr lang="en-US" altLang="ja-JP" i="1" dirty="0">
                <a:ea typeface="ＭＳ Ｐゴシック" panose="020B0600070205080204" pitchFamily="34" charset="-128"/>
              </a:rPr>
              <a:t>M</a:t>
            </a:r>
            <a:r>
              <a:rPr lang="en-US" altLang="ja-JP" dirty="0">
                <a:ea typeface="ＭＳ Ｐゴシック" panose="020B0600070205080204" pitchFamily="34" charset="-128"/>
              </a:rPr>
              <a:t>. </a:t>
            </a:r>
          </a:p>
          <a:p>
            <a:pPr eaLnBrk="1" hangingPunct="1">
              <a:lnSpc>
                <a:spcPct val="90000"/>
              </a:lnSpc>
            </a:pPr>
            <a:r>
              <a:rPr lang="en-US" altLang="ja-JP" dirty="0">
                <a:ea typeface="ＭＳ Ｐゴシック" panose="020B0600070205080204" pitchFamily="34" charset="-128"/>
              </a:rPr>
              <a:t>In other words, the learned model helps the system to perform </a:t>
            </a:r>
            <a:r>
              <a:rPr lang="en-US" altLang="ja-JP" i="1" dirty="0">
                <a:ea typeface="ＭＳ Ｐゴシック" panose="020B0600070205080204" pitchFamily="34" charset="-128"/>
              </a:rPr>
              <a:t>T</a:t>
            </a:r>
            <a:r>
              <a:rPr lang="en-US" altLang="ja-JP" dirty="0">
                <a:ea typeface="ＭＳ Ｐゴシック" panose="020B0600070205080204" pitchFamily="34" charset="-128"/>
              </a:rPr>
              <a:t> better as </a:t>
            </a:r>
            <a:r>
              <a:rPr lang="en-US" altLang="ja-JP" dirty="0">
                <a:solidFill>
                  <a:srgbClr val="3333CC"/>
                </a:solidFill>
                <a:ea typeface="ＭＳ Ｐゴシック" panose="020B0600070205080204" pitchFamily="34" charset="-128"/>
              </a:rPr>
              <a:t>compared to no learning</a:t>
            </a:r>
            <a:r>
              <a:rPr lang="en-US" altLang="ja-JP" dirty="0">
                <a:ea typeface="ＭＳ Ｐゴシック" panose="020B0600070205080204" pitchFamily="34" charset="-128"/>
              </a:rPr>
              <a:t>. </a:t>
            </a: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id="{9231FAEB-AA73-D641-70F3-351BFAD6E01F}"/>
              </a:ext>
            </a:extLst>
          </p:cNvPr>
          <p:cNvSpPr>
            <a:spLocks noGrp="1" noChangeArrowheads="1"/>
          </p:cNvSpPr>
          <p:nvPr>
            <p:ph type="title"/>
          </p:nvPr>
        </p:nvSpPr>
        <p:spPr/>
        <p:txBody>
          <a:bodyPr/>
          <a:lstStyle/>
          <a:p>
            <a:pPr eaLnBrk="1" hangingPunct="1"/>
            <a:r>
              <a:rPr lang="en-US" altLang="en-US" dirty="0"/>
              <a:t>An example</a:t>
            </a:r>
          </a:p>
        </p:txBody>
      </p:sp>
      <p:sp>
        <p:nvSpPr>
          <p:cNvPr id="17413" name="Rectangle 3">
            <a:extLst>
              <a:ext uri="{FF2B5EF4-FFF2-40B4-BE49-F238E27FC236}">
                <a16:creationId xmlns:a16="http://schemas.microsoft.com/office/drawing/2014/main" id="{CBD6C650-740C-B7BE-1D1E-52EA523277E4}"/>
              </a:ext>
            </a:extLst>
          </p:cNvPr>
          <p:cNvSpPr>
            <a:spLocks noGrp="1" noChangeArrowheads="1"/>
          </p:cNvSpPr>
          <p:nvPr>
            <p:ph type="body" idx="1"/>
          </p:nvPr>
        </p:nvSpPr>
        <p:spPr>
          <a:xfrm>
            <a:off x="1451579" y="2340460"/>
            <a:ext cx="9603275" cy="3700908"/>
          </a:xfrm>
        </p:spPr>
        <p:txBody>
          <a:bodyPr/>
          <a:lstStyle/>
          <a:p>
            <a:pPr eaLnBrk="1" hangingPunct="1"/>
            <a:r>
              <a:rPr lang="en-US" altLang="en-US" dirty="0">
                <a:solidFill>
                  <a:srgbClr val="FF0000"/>
                </a:solidFill>
              </a:rPr>
              <a:t>Data</a:t>
            </a:r>
            <a:r>
              <a:rPr lang="en-US" altLang="en-US" dirty="0"/>
              <a:t>: Loan application data</a:t>
            </a:r>
          </a:p>
          <a:p>
            <a:pPr eaLnBrk="1" hangingPunct="1"/>
            <a:r>
              <a:rPr lang="en-US" altLang="en-US" dirty="0">
                <a:solidFill>
                  <a:srgbClr val="FF0000"/>
                </a:solidFill>
              </a:rPr>
              <a:t>Task</a:t>
            </a:r>
            <a:r>
              <a:rPr lang="en-US" altLang="en-US" dirty="0"/>
              <a:t>: Predict whether a loan should be approved or not.</a:t>
            </a:r>
          </a:p>
          <a:p>
            <a:pPr eaLnBrk="1" hangingPunct="1"/>
            <a:r>
              <a:rPr lang="en-US" altLang="en-US" dirty="0">
                <a:solidFill>
                  <a:srgbClr val="FF0000"/>
                </a:solidFill>
              </a:rPr>
              <a:t>Performance measure</a:t>
            </a:r>
            <a:r>
              <a:rPr lang="en-US" altLang="en-US" dirty="0"/>
              <a:t>: accuracy.</a:t>
            </a: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r>
              <a:rPr lang="en-US" altLang="en-US" dirty="0">
                <a:solidFill>
                  <a:srgbClr val="3333CC"/>
                </a:solidFill>
              </a:rPr>
              <a:t>No learning</a:t>
            </a:r>
            <a:r>
              <a:rPr lang="en-US" altLang="en-US" dirty="0"/>
              <a:t>: classify all future applications (test data) to the majority class (i.e., </a:t>
            </a:r>
            <a:r>
              <a:rPr lang="en-US" altLang="en-US" dirty="0">
                <a:solidFill>
                  <a:srgbClr val="3333CC"/>
                </a:solidFill>
              </a:rPr>
              <a:t>Yes</a:t>
            </a:r>
            <a:r>
              <a:rPr lang="en-US" altLang="en-US" dirty="0"/>
              <a:t>): </a:t>
            </a:r>
          </a:p>
          <a:p>
            <a:pPr eaLnBrk="1" hangingPunct="1">
              <a:buFont typeface="Wingdings" panose="05000000000000000000" pitchFamily="2" charset="2"/>
              <a:buNone/>
            </a:pPr>
            <a:r>
              <a:rPr lang="en-US" altLang="en-US" dirty="0"/>
              <a:t>		</a:t>
            </a:r>
            <a:r>
              <a:rPr lang="en-US" altLang="en-US" dirty="0">
                <a:solidFill>
                  <a:srgbClr val="FF0000"/>
                </a:solidFill>
              </a:rPr>
              <a:t>Accuracy = 9/15 = 60%</a:t>
            </a:r>
            <a:r>
              <a:rPr lang="en-US" altLang="en-US" dirty="0"/>
              <a:t>.</a:t>
            </a:r>
          </a:p>
          <a:p>
            <a:pPr eaLnBrk="1" hangingPunct="1"/>
            <a:r>
              <a:rPr lang="en-US" altLang="en-US" dirty="0">
                <a:solidFill>
                  <a:srgbClr val="3333CC"/>
                </a:solidFill>
              </a:rPr>
              <a:t>We can do better than 60% with learning.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EF46B279-5020-D525-1EEC-C834370102A8}"/>
              </a:ext>
            </a:extLst>
          </p:cNvPr>
          <p:cNvSpPr>
            <a:spLocks noGrp="1" noChangeArrowheads="1"/>
          </p:cNvSpPr>
          <p:nvPr>
            <p:ph type="title"/>
          </p:nvPr>
        </p:nvSpPr>
        <p:spPr/>
        <p:txBody>
          <a:bodyPr/>
          <a:lstStyle/>
          <a:p>
            <a:pPr eaLnBrk="1" hangingPunct="1"/>
            <a:r>
              <a:rPr lang="en-US" altLang="en-US" dirty="0"/>
              <a:t>Fundamental assumption of learning</a:t>
            </a:r>
          </a:p>
        </p:txBody>
      </p:sp>
      <p:sp>
        <p:nvSpPr>
          <p:cNvPr id="18437" name="Rectangle 3">
            <a:extLst>
              <a:ext uri="{FF2B5EF4-FFF2-40B4-BE49-F238E27FC236}">
                <a16:creationId xmlns:a16="http://schemas.microsoft.com/office/drawing/2014/main" id="{F8945D4E-3B5C-ABEB-2945-870254604349}"/>
              </a:ext>
            </a:extLst>
          </p:cNvPr>
          <p:cNvSpPr>
            <a:spLocks noGrp="1" noChangeArrowheads="1"/>
          </p:cNvSpPr>
          <p:nvPr>
            <p:ph type="body" idx="1"/>
          </p:nvPr>
        </p:nvSpPr>
        <p:spPr>
          <a:xfrm>
            <a:off x="1451579" y="2503657"/>
            <a:ext cx="9673621" cy="2645860"/>
          </a:xfrm>
        </p:spPr>
        <p:txBody>
          <a:bodyPr/>
          <a:lstStyle/>
          <a:p>
            <a:pPr eaLnBrk="1" hangingPunct="1">
              <a:lnSpc>
                <a:spcPct val="90000"/>
              </a:lnSpc>
              <a:buFont typeface="Wingdings" panose="05000000000000000000" pitchFamily="2" charset="2"/>
              <a:buNone/>
            </a:pPr>
            <a:r>
              <a:rPr lang="en-US" altLang="ja-JP" dirty="0">
                <a:solidFill>
                  <a:srgbClr val="FF0000"/>
                </a:solidFill>
                <a:ea typeface="ＭＳ Ｐゴシック" panose="020B0600070205080204" pitchFamily="34" charset="-128"/>
              </a:rPr>
              <a:t>Assumption: </a:t>
            </a:r>
            <a:r>
              <a:rPr lang="en-US" altLang="ja-JP" dirty="0">
                <a:solidFill>
                  <a:srgbClr val="3333CC"/>
                </a:solidFill>
                <a:ea typeface="ＭＳ Ｐゴシック" panose="020B0600070205080204" pitchFamily="34" charset="-128"/>
              </a:rPr>
              <a:t>The distribution of training examples is </a:t>
            </a:r>
            <a:r>
              <a:rPr lang="en-US" altLang="ja-JP" dirty="0">
                <a:solidFill>
                  <a:schemeClr val="accent2"/>
                </a:solidFill>
                <a:ea typeface="ＭＳ Ｐゴシック" panose="020B0600070205080204" pitchFamily="34" charset="-128"/>
              </a:rPr>
              <a:t>identical</a:t>
            </a:r>
            <a:r>
              <a:rPr lang="en-US" altLang="ja-JP" dirty="0">
                <a:solidFill>
                  <a:srgbClr val="3333CC"/>
                </a:solidFill>
                <a:ea typeface="ＭＳ Ｐゴシック" panose="020B0600070205080204" pitchFamily="34" charset="-128"/>
              </a:rPr>
              <a:t> to the distribution of test examples (including future unseen examples).</a:t>
            </a:r>
            <a:r>
              <a:rPr lang="en-US" altLang="ja-JP" dirty="0">
                <a:ea typeface="ＭＳ Ｐゴシック" panose="020B0600070205080204" pitchFamily="34" charset="-128"/>
              </a:rPr>
              <a:t> </a:t>
            </a:r>
          </a:p>
          <a:p>
            <a:pPr eaLnBrk="1" hangingPunct="1">
              <a:lnSpc>
                <a:spcPct val="90000"/>
              </a:lnSpc>
              <a:spcBef>
                <a:spcPct val="0"/>
              </a:spcBef>
            </a:pPr>
            <a:endParaRPr lang="en-US" altLang="ja-JP" dirty="0">
              <a:ea typeface="ＭＳ Ｐゴシック" panose="020B0600070205080204" pitchFamily="34" charset="-128"/>
            </a:endParaRPr>
          </a:p>
          <a:p>
            <a:pPr eaLnBrk="1" hangingPunct="1">
              <a:lnSpc>
                <a:spcPct val="90000"/>
              </a:lnSpc>
            </a:pPr>
            <a:r>
              <a:rPr lang="en-US" altLang="ja-JP" dirty="0">
                <a:ea typeface="ＭＳ Ｐゴシック" panose="020B0600070205080204" pitchFamily="34" charset="-128"/>
              </a:rPr>
              <a:t>In practice, this assumption is often violated to certain degree. </a:t>
            </a:r>
          </a:p>
          <a:p>
            <a:pPr eaLnBrk="1" hangingPunct="1">
              <a:lnSpc>
                <a:spcPct val="90000"/>
              </a:lnSpc>
            </a:pPr>
            <a:r>
              <a:rPr lang="en-US" altLang="ja-JP" dirty="0">
                <a:ea typeface="ＭＳ Ｐゴシック" panose="020B0600070205080204" pitchFamily="34" charset="-128"/>
              </a:rPr>
              <a:t>Strong violations will clearly result in poor classification accuracy. </a:t>
            </a:r>
          </a:p>
          <a:p>
            <a:pPr eaLnBrk="1" hangingPunct="1">
              <a:lnSpc>
                <a:spcPct val="90000"/>
              </a:lnSpc>
            </a:pPr>
            <a:r>
              <a:rPr lang="en-US" altLang="ja-JP" dirty="0">
                <a:solidFill>
                  <a:srgbClr val="3333CC"/>
                </a:solidFill>
                <a:ea typeface="ＭＳ Ｐゴシック" panose="020B0600070205080204" pitchFamily="34" charset="-128"/>
              </a:rPr>
              <a:t>To achieve good accuracy on the test data, training examples must be sufficiently representative of the test data</a:t>
            </a:r>
            <a:r>
              <a:rPr lang="en-US" altLang="ja-JP" dirty="0">
                <a:ea typeface="ＭＳ Ｐゴシック" panose="020B0600070205080204" pitchFamily="34" charset="-128"/>
              </a:rPr>
              <a:t>. </a:t>
            </a: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145E55D-B3C8-CAC1-E66D-761520157012}"/>
              </a:ext>
            </a:extLst>
          </p:cNvPr>
          <p:cNvSpPr>
            <a:spLocks noGrp="1" noChangeArrowheads="1"/>
          </p:cNvSpPr>
          <p:nvPr>
            <p:ph type="title"/>
          </p:nvPr>
        </p:nvSpPr>
        <p:spPr>
          <a:xfrm>
            <a:off x="1467853" y="685800"/>
            <a:ext cx="8229600" cy="1143000"/>
          </a:xfrm>
        </p:spPr>
        <p:txBody>
          <a:bodyPr/>
          <a:lstStyle/>
          <a:p>
            <a:pPr algn="l" eaLnBrk="1" hangingPunct="1"/>
            <a:r>
              <a:rPr lang="en-US" altLang="en-US" dirty="0">
                <a:solidFill>
                  <a:srgbClr val="990000"/>
                </a:solidFill>
              </a:rPr>
              <a:t>Generating datasets</a:t>
            </a:r>
          </a:p>
        </p:txBody>
      </p:sp>
      <p:sp>
        <p:nvSpPr>
          <p:cNvPr id="8201" name="Rectangle 13">
            <a:extLst>
              <a:ext uri="{FF2B5EF4-FFF2-40B4-BE49-F238E27FC236}">
                <a16:creationId xmlns:a16="http://schemas.microsoft.com/office/drawing/2014/main" id="{31E84B38-8341-6D0E-F385-011AEFF05A2E}"/>
              </a:ext>
            </a:extLst>
          </p:cNvPr>
          <p:cNvSpPr>
            <a:spLocks noGrp="1" noChangeArrowheads="1"/>
          </p:cNvSpPr>
          <p:nvPr>
            <p:ph type="body" idx="1"/>
          </p:nvPr>
        </p:nvSpPr>
        <p:spPr>
          <a:xfrm>
            <a:off x="1411705" y="1917032"/>
            <a:ext cx="9689432" cy="4255168"/>
          </a:xfrm>
        </p:spPr>
        <p:txBody>
          <a:bodyPr>
            <a:normAutofit lnSpcReduction="10000"/>
          </a:bodyPr>
          <a:lstStyle/>
          <a:p>
            <a:pPr eaLnBrk="1" hangingPunct="1"/>
            <a:endParaRPr lang="en-US" altLang="en-US" dirty="0"/>
          </a:p>
          <a:p>
            <a:pPr eaLnBrk="1" hangingPunct="1"/>
            <a:r>
              <a:rPr lang="en-US" altLang="en-US" sz="2600" dirty="0"/>
              <a:t>Methods:</a:t>
            </a:r>
          </a:p>
          <a:p>
            <a:pPr lvl="1" eaLnBrk="1" hangingPunct="1"/>
            <a:r>
              <a:rPr lang="en-US" altLang="en-US" sz="2200" dirty="0"/>
              <a:t>Holdout (2/3</a:t>
            </a:r>
            <a:r>
              <a:rPr lang="en-US" altLang="en-US" sz="2200" baseline="30000" dirty="0"/>
              <a:t>rd</a:t>
            </a:r>
            <a:r>
              <a:rPr lang="en-US" altLang="en-US" sz="2200" dirty="0"/>
              <a:t> training, 1/3</a:t>
            </a:r>
            <a:r>
              <a:rPr lang="en-US" altLang="en-US" sz="2200" baseline="30000" dirty="0"/>
              <a:t>rd</a:t>
            </a:r>
            <a:r>
              <a:rPr lang="en-US" altLang="en-US" sz="2200" dirty="0"/>
              <a:t> testing)</a:t>
            </a:r>
          </a:p>
          <a:p>
            <a:pPr lvl="1" eaLnBrk="1" hangingPunct="1"/>
            <a:r>
              <a:rPr lang="en-US" altLang="en-US" sz="2200" dirty="0"/>
              <a:t>Cross validation (n – fold)</a:t>
            </a:r>
          </a:p>
          <a:p>
            <a:pPr lvl="2" eaLnBrk="1" hangingPunct="1"/>
            <a:r>
              <a:rPr lang="en-US" altLang="en-US" sz="2200" dirty="0"/>
              <a:t>Divide into n parts</a:t>
            </a:r>
          </a:p>
          <a:p>
            <a:pPr lvl="2" eaLnBrk="1" hangingPunct="1"/>
            <a:r>
              <a:rPr lang="en-US" altLang="en-US" sz="2200" dirty="0"/>
              <a:t>Train on (n-1), test on last</a:t>
            </a:r>
          </a:p>
          <a:p>
            <a:pPr lvl="2" eaLnBrk="1" hangingPunct="1"/>
            <a:r>
              <a:rPr lang="en-US" altLang="en-US" sz="2200" dirty="0"/>
              <a:t>Repeat for different combinations</a:t>
            </a:r>
          </a:p>
          <a:p>
            <a:pPr lvl="1" eaLnBrk="1" hangingPunct="1"/>
            <a:r>
              <a:rPr lang="en-US" altLang="en-US" sz="2200" dirty="0"/>
              <a:t>Bootstrapping</a:t>
            </a:r>
          </a:p>
          <a:p>
            <a:pPr lvl="2" eaLnBrk="1" hangingPunct="1"/>
            <a:r>
              <a:rPr lang="en-US" altLang="en-US" sz="2200" dirty="0"/>
              <a:t>Select random samples to form the training set</a:t>
            </a:r>
          </a:p>
        </p:txBody>
      </p:sp>
    </p:spTree>
    <p:extLst>
      <p:ext uri="{BB962C8B-B14F-4D97-AF65-F5344CB8AC3E}">
        <p14:creationId xmlns:p14="http://schemas.microsoft.com/office/powerpoint/2010/main" val="23539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6F2322C9-A0A0-5110-0B44-D4F3A440122C}"/>
              </a:ext>
            </a:extLst>
          </p:cNvPr>
          <p:cNvSpPr>
            <a:spLocks noGrp="1" noChangeArrowheads="1"/>
          </p:cNvSpPr>
          <p:nvPr>
            <p:ph type="title"/>
          </p:nvPr>
        </p:nvSpPr>
        <p:spPr>
          <a:noFill/>
        </p:spPr>
        <p:txBody>
          <a:bodyPr vert="horz" lIns="92075" tIns="46038" rIns="92075" bIns="46038" rtlCol="0" anchor="b">
            <a:normAutofit/>
          </a:bodyPr>
          <a:lstStyle/>
          <a:p>
            <a:pPr eaLnBrk="1" hangingPunct="1"/>
            <a:r>
              <a:rPr lang="en-US" altLang="en-US" dirty="0"/>
              <a:t>Evaluating classification methods</a:t>
            </a:r>
            <a:br>
              <a:rPr lang="en-US" altLang="en-US" dirty="0"/>
            </a:br>
            <a:endParaRPr lang="en-US" altLang="en-US" dirty="0"/>
          </a:p>
        </p:txBody>
      </p:sp>
      <p:pic>
        <p:nvPicPr>
          <p:cNvPr id="47110" name="Picture 4">
            <a:extLst>
              <a:ext uri="{FF2B5EF4-FFF2-40B4-BE49-F238E27FC236}">
                <a16:creationId xmlns:a16="http://schemas.microsoft.com/office/drawing/2014/main" id="{7CD97AD6-F216-4340-97A7-B233C437A4B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699913" y="2442618"/>
            <a:ext cx="5513529" cy="778886"/>
          </a:xfrm>
          <a:noFill/>
        </p:spPr>
      </p:pic>
      <p:sp>
        <p:nvSpPr>
          <p:cNvPr id="47109" name="Rectangle 3">
            <a:extLst>
              <a:ext uri="{FF2B5EF4-FFF2-40B4-BE49-F238E27FC236}">
                <a16:creationId xmlns:a16="http://schemas.microsoft.com/office/drawing/2014/main" id="{4DFC6852-A9E5-414F-8D76-FF70044A19FD}"/>
              </a:ext>
            </a:extLst>
          </p:cNvPr>
          <p:cNvSpPr>
            <a:spLocks noGrp="1" noChangeArrowheads="1"/>
          </p:cNvSpPr>
          <p:nvPr>
            <p:ph type="body" sz="half" idx="4294967295"/>
          </p:nvPr>
        </p:nvSpPr>
        <p:spPr>
          <a:xfrm>
            <a:off x="1451579" y="2286000"/>
            <a:ext cx="9717163" cy="3795473"/>
          </a:xfrm>
          <a:noFill/>
        </p:spPr>
        <p:txBody>
          <a:bodyPr vert="horz" lIns="92075" tIns="46038" rIns="92075" bIns="46038" rtlCol="0">
            <a:normAutofit fontScale="92500" lnSpcReduction="20000"/>
          </a:bodyPr>
          <a:lstStyle/>
          <a:p>
            <a:pPr eaLnBrk="1" hangingPunct="1">
              <a:lnSpc>
                <a:spcPct val="80000"/>
              </a:lnSpc>
            </a:pPr>
            <a:r>
              <a:rPr lang="en-US" altLang="en-US" sz="2400" b="1" dirty="0">
                <a:solidFill>
                  <a:srgbClr val="FF0000"/>
                </a:solidFill>
              </a:rPr>
              <a:t>Predictive accuracy</a:t>
            </a:r>
          </a:p>
          <a:p>
            <a:pPr eaLnBrk="1" hangingPunct="1">
              <a:lnSpc>
                <a:spcPct val="80000"/>
              </a:lnSpc>
            </a:pPr>
            <a:endParaRPr lang="en-US" altLang="en-US" sz="2400" b="1" dirty="0">
              <a:solidFill>
                <a:srgbClr val="FF0000"/>
              </a:solidFill>
            </a:endParaRPr>
          </a:p>
          <a:p>
            <a:pPr eaLnBrk="1" hangingPunct="1">
              <a:lnSpc>
                <a:spcPct val="80000"/>
              </a:lnSpc>
            </a:pPr>
            <a:endParaRPr lang="en-US" altLang="en-US" sz="2400" b="1" dirty="0">
              <a:solidFill>
                <a:srgbClr val="FF0000"/>
              </a:solidFill>
            </a:endParaRPr>
          </a:p>
          <a:p>
            <a:pPr eaLnBrk="1" hangingPunct="1">
              <a:lnSpc>
                <a:spcPct val="80000"/>
              </a:lnSpc>
            </a:pPr>
            <a:endParaRPr lang="en-US" altLang="en-US" sz="2400" b="1" dirty="0">
              <a:solidFill>
                <a:srgbClr val="FF0000"/>
              </a:solidFill>
            </a:endParaRPr>
          </a:p>
          <a:p>
            <a:pPr eaLnBrk="1" hangingPunct="1">
              <a:lnSpc>
                <a:spcPct val="80000"/>
              </a:lnSpc>
            </a:pPr>
            <a:r>
              <a:rPr lang="en-US" altLang="en-US" sz="2400" dirty="0">
                <a:solidFill>
                  <a:srgbClr val="FF0000"/>
                </a:solidFill>
              </a:rPr>
              <a:t>Efficiency</a:t>
            </a:r>
          </a:p>
          <a:p>
            <a:pPr marL="742950" lvl="1" indent="-285750">
              <a:lnSpc>
                <a:spcPct val="80000"/>
              </a:lnSpc>
            </a:pPr>
            <a:r>
              <a:rPr lang="en-US" altLang="en-US" sz="2000" dirty="0"/>
              <a:t>time to construct the model </a:t>
            </a:r>
          </a:p>
          <a:p>
            <a:pPr marL="742950" lvl="1" indent="-285750">
              <a:lnSpc>
                <a:spcPct val="80000"/>
              </a:lnSpc>
            </a:pPr>
            <a:r>
              <a:rPr lang="en-US" altLang="en-US" sz="2000" dirty="0"/>
              <a:t>time to use the model</a:t>
            </a:r>
          </a:p>
          <a:p>
            <a:pPr eaLnBrk="1" hangingPunct="1">
              <a:lnSpc>
                <a:spcPct val="80000"/>
              </a:lnSpc>
            </a:pPr>
            <a:r>
              <a:rPr lang="en-US" altLang="en-US" sz="2400" dirty="0">
                <a:solidFill>
                  <a:srgbClr val="FF0000"/>
                </a:solidFill>
              </a:rPr>
              <a:t>Robustness</a:t>
            </a:r>
            <a:r>
              <a:rPr lang="en-US" altLang="en-US" sz="2400" dirty="0"/>
              <a:t>: handling noise and missing values</a:t>
            </a:r>
          </a:p>
          <a:p>
            <a:pPr eaLnBrk="1" hangingPunct="1">
              <a:lnSpc>
                <a:spcPct val="80000"/>
              </a:lnSpc>
            </a:pPr>
            <a:r>
              <a:rPr lang="en-US" altLang="en-US" sz="2400" dirty="0">
                <a:solidFill>
                  <a:srgbClr val="FF0000"/>
                </a:solidFill>
              </a:rPr>
              <a:t>Scalability</a:t>
            </a:r>
            <a:r>
              <a:rPr lang="en-US" altLang="en-US" sz="2400" dirty="0"/>
              <a:t>: efficiency in disk-resident databases </a:t>
            </a:r>
          </a:p>
          <a:p>
            <a:pPr eaLnBrk="1" hangingPunct="1">
              <a:lnSpc>
                <a:spcPct val="80000"/>
              </a:lnSpc>
            </a:pPr>
            <a:r>
              <a:rPr lang="en-US" altLang="en-US" sz="2400" dirty="0">
                <a:solidFill>
                  <a:srgbClr val="FF0000"/>
                </a:solidFill>
              </a:rPr>
              <a:t>Interpretability</a:t>
            </a:r>
            <a:r>
              <a:rPr lang="en-US" altLang="en-US" sz="2400" dirty="0"/>
              <a:t>: </a:t>
            </a:r>
          </a:p>
          <a:p>
            <a:pPr marL="742950" lvl="1" indent="-285750">
              <a:lnSpc>
                <a:spcPct val="80000"/>
              </a:lnSpc>
            </a:pPr>
            <a:r>
              <a:rPr lang="en-US" altLang="en-US" sz="2000" dirty="0"/>
              <a:t>understandable and insight provided by the model</a:t>
            </a:r>
          </a:p>
          <a:p>
            <a:pPr eaLnBrk="1" hangingPunct="1">
              <a:lnSpc>
                <a:spcPct val="80000"/>
              </a:lnSpc>
            </a:pPr>
            <a:r>
              <a:rPr lang="en-US" altLang="en-US" sz="2400" dirty="0">
                <a:solidFill>
                  <a:srgbClr val="FF0000"/>
                </a:solidFill>
              </a:rPr>
              <a:t>Compactness of the model</a:t>
            </a:r>
            <a:r>
              <a:rPr lang="en-US" altLang="en-US" sz="2400" dirty="0"/>
              <a:t>: size of the tree, or the number of rules.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35258268-BB5A-E697-61D0-E705AB69BB8A}"/>
              </a:ext>
            </a:extLst>
          </p:cNvPr>
          <p:cNvSpPr>
            <a:spLocks noGrp="1" noChangeArrowheads="1"/>
          </p:cNvSpPr>
          <p:nvPr>
            <p:ph type="title"/>
          </p:nvPr>
        </p:nvSpPr>
        <p:spPr/>
        <p:txBody>
          <a:bodyPr/>
          <a:lstStyle/>
          <a:p>
            <a:pPr eaLnBrk="1" hangingPunct="1"/>
            <a:r>
              <a:rPr lang="en-US" altLang="en-US" dirty="0"/>
              <a:t>Evaluation methods</a:t>
            </a:r>
          </a:p>
        </p:txBody>
      </p:sp>
      <p:sp>
        <p:nvSpPr>
          <p:cNvPr id="49157" name="Rectangle 3">
            <a:extLst>
              <a:ext uri="{FF2B5EF4-FFF2-40B4-BE49-F238E27FC236}">
                <a16:creationId xmlns:a16="http://schemas.microsoft.com/office/drawing/2014/main" id="{50301D4B-C2E4-6E76-6698-52FA26983A20}"/>
              </a:ext>
            </a:extLst>
          </p:cNvPr>
          <p:cNvSpPr>
            <a:spLocks noGrp="1" noChangeArrowheads="1"/>
          </p:cNvSpPr>
          <p:nvPr>
            <p:ph type="body" idx="1"/>
          </p:nvPr>
        </p:nvSpPr>
        <p:spPr>
          <a:xfrm>
            <a:off x="1451579" y="2014862"/>
            <a:ext cx="9603274" cy="4134011"/>
          </a:xfrm>
        </p:spPr>
        <p:txBody>
          <a:bodyPr/>
          <a:lstStyle/>
          <a:p>
            <a:pPr eaLnBrk="1" hangingPunct="1">
              <a:lnSpc>
                <a:spcPct val="90000"/>
              </a:lnSpc>
            </a:pPr>
            <a:r>
              <a:rPr lang="en-US" altLang="en-US" sz="2600" b="1" dirty="0">
                <a:solidFill>
                  <a:srgbClr val="FF0000"/>
                </a:solidFill>
              </a:rPr>
              <a:t>Holdout set</a:t>
            </a:r>
            <a:r>
              <a:rPr lang="en-US" altLang="en-US" sz="2600" dirty="0"/>
              <a:t>: </a:t>
            </a:r>
            <a:r>
              <a:rPr lang="en-US" altLang="ja-JP" sz="2600" dirty="0">
                <a:ea typeface="ＭＳ Ｐゴシック" panose="020B0600070205080204" pitchFamily="34" charset="-128"/>
              </a:rPr>
              <a:t>The available data set </a:t>
            </a:r>
            <a:r>
              <a:rPr lang="en-US" altLang="ja-JP" sz="2600" i="1" dirty="0">
                <a:ea typeface="ＭＳ Ｐゴシック" panose="020B0600070205080204" pitchFamily="34" charset="-128"/>
              </a:rPr>
              <a:t>D</a:t>
            </a:r>
            <a:r>
              <a:rPr lang="en-US" altLang="ja-JP" sz="2600" dirty="0">
                <a:ea typeface="ＭＳ Ｐゴシック" panose="020B0600070205080204" pitchFamily="34" charset="-128"/>
              </a:rPr>
              <a:t> is divided into two disjoint subsets, </a:t>
            </a:r>
          </a:p>
          <a:p>
            <a:pPr lvl="1" eaLnBrk="1" hangingPunct="1">
              <a:lnSpc>
                <a:spcPct val="90000"/>
              </a:lnSpc>
            </a:pPr>
            <a:r>
              <a:rPr lang="en-US" altLang="ja-JP" sz="2200" dirty="0">
                <a:ea typeface="ＭＳ Ｐゴシック" panose="020B0600070205080204" pitchFamily="34" charset="-128"/>
              </a:rPr>
              <a:t>the </a:t>
            </a:r>
            <a:r>
              <a:rPr lang="en-US" altLang="ja-JP" sz="2200" i="1" dirty="0">
                <a:ea typeface="ＭＳ Ｐゴシック" panose="020B0600070205080204" pitchFamily="34" charset="-128"/>
              </a:rPr>
              <a:t>training set</a:t>
            </a:r>
            <a:r>
              <a:rPr lang="en-US" altLang="ja-JP" sz="2200" dirty="0">
                <a:ea typeface="ＭＳ Ｐゴシック" panose="020B0600070205080204" pitchFamily="34" charset="-128"/>
              </a:rPr>
              <a:t> </a:t>
            </a:r>
            <a:r>
              <a:rPr lang="en-US" altLang="ja-JP" sz="2200" i="1" dirty="0" err="1">
                <a:ea typeface="ＭＳ Ｐゴシック" panose="020B0600070205080204" pitchFamily="34" charset="-128"/>
              </a:rPr>
              <a:t>D</a:t>
            </a:r>
            <a:r>
              <a:rPr lang="en-US" altLang="ja-JP" sz="2200" i="1" baseline="-25000" dirty="0" err="1">
                <a:ea typeface="ＭＳ Ｐゴシック" panose="020B0600070205080204" pitchFamily="34" charset="-128"/>
              </a:rPr>
              <a:t>train</a:t>
            </a:r>
            <a:r>
              <a:rPr lang="en-US" altLang="ja-JP" sz="2200" dirty="0">
                <a:ea typeface="ＭＳ Ｐゴシック" panose="020B0600070205080204" pitchFamily="34" charset="-128"/>
              </a:rPr>
              <a:t> (for learning a model)</a:t>
            </a:r>
          </a:p>
          <a:p>
            <a:pPr lvl="1" eaLnBrk="1" hangingPunct="1">
              <a:lnSpc>
                <a:spcPct val="90000"/>
              </a:lnSpc>
            </a:pPr>
            <a:r>
              <a:rPr lang="en-US" altLang="ja-JP" sz="2200" dirty="0">
                <a:ea typeface="ＭＳ Ｐゴシック" panose="020B0600070205080204" pitchFamily="34" charset="-128"/>
              </a:rPr>
              <a:t>the </a:t>
            </a:r>
            <a:r>
              <a:rPr lang="en-US" altLang="ja-JP" sz="2200" i="1" dirty="0">
                <a:ea typeface="ＭＳ Ｐゴシック" panose="020B0600070205080204" pitchFamily="34" charset="-128"/>
              </a:rPr>
              <a:t>test set</a:t>
            </a:r>
            <a:r>
              <a:rPr lang="en-US" altLang="ja-JP" sz="2200" dirty="0">
                <a:ea typeface="ＭＳ Ｐゴシック" panose="020B0600070205080204" pitchFamily="34" charset="-128"/>
              </a:rPr>
              <a:t> </a:t>
            </a:r>
            <a:r>
              <a:rPr lang="en-US" altLang="ja-JP" sz="2200" i="1" dirty="0" err="1">
                <a:ea typeface="ＭＳ Ｐゴシック" panose="020B0600070205080204" pitchFamily="34" charset="-128"/>
              </a:rPr>
              <a:t>D</a:t>
            </a:r>
            <a:r>
              <a:rPr lang="en-US" altLang="ja-JP" sz="2200" i="1" baseline="-25000" dirty="0" err="1">
                <a:ea typeface="ＭＳ Ｐゴシック" panose="020B0600070205080204" pitchFamily="34" charset="-128"/>
              </a:rPr>
              <a:t>test</a:t>
            </a:r>
            <a:r>
              <a:rPr lang="en-US" altLang="ja-JP" sz="2200" i="1" baseline="-25000" dirty="0">
                <a:ea typeface="ＭＳ Ｐゴシック" panose="020B0600070205080204" pitchFamily="34" charset="-128"/>
              </a:rPr>
              <a:t> </a:t>
            </a:r>
            <a:r>
              <a:rPr lang="en-US" altLang="ja-JP" sz="2200" dirty="0">
                <a:ea typeface="ＭＳ Ｐゴシック" panose="020B0600070205080204" pitchFamily="34" charset="-128"/>
              </a:rPr>
              <a:t>(for testing the model)</a:t>
            </a:r>
          </a:p>
          <a:p>
            <a:pPr eaLnBrk="1" hangingPunct="1">
              <a:lnSpc>
                <a:spcPct val="90000"/>
              </a:lnSpc>
            </a:pPr>
            <a:r>
              <a:rPr lang="en-US" altLang="ja-JP" sz="2600" b="1" dirty="0">
                <a:solidFill>
                  <a:srgbClr val="3333CC"/>
                </a:solidFill>
                <a:ea typeface="ＭＳ Ｐゴシック" panose="020B0600070205080204" pitchFamily="34" charset="-128"/>
              </a:rPr>
              <a:t>Important:</a:t>
            </a:r>
            <a:r>
              <a:rPr lang="en-US" altLang="ja-JP" sz="2600" dirty="0">
                <a:ea typeface="ＭＳ Ｐゴシック" panose="020B0600070205080204" pitchFamily="34" charset="-128"/>
              </a:rPr>
              <a:t> training set should not be used in testing and the test set should not be used in learning. </a:t>
            </a:r>
          </a:p>
          <a:p>
            <a:pPr lvl="1" eaLnBrk="1" hangingPunct="1">
              <a:lnSpc>
                <a:spcPct val="90000"/>
              </a:lnSpc>
            </a:pPr>
            <a:r>
              <a:rPr lang="en-US" altLang="ja-JP" sz="2200" dirty="0">
                <a:ea typeface="ＭＳ Ｐゴシック" panose="020B0600070205080204" pitchFamily="34" charset="-128"/>
              </a:rPr>
              <a:t>Unseen test set provides a unbiased estimate of accuracy. </a:t>
            </a:r>
          </a:p>
          <a:p>
            <a:pPr eaLnBrk="1" hangingPunct="1">
              <a:lnSpc>
                <a:spcPct val="90000"/>
              </a:lnSpc>
            </a:pPr>
            <a:r>
              <a:rPr lang="en-US" altLang="ja-JP" sz="2600" dirty="0">
                <a:ea typeface="ＭＳ Ｐゴシック" panose="020B0600070205080204" pitchFamily="34" charset="-128"/>
              </a:rPr>
              <a:t>The test set is also called the </a:t>
            </a:r>
            <a:r>
              <a:rPr lang="en-US" altLang="ja-JP" sz="2600" dirty="0">
                <a:solidFill>
                  <a:srgbClr val="3333CC"/>
                </a:solidFill>
                <a:ea typeface="ＭＳ Ｐゴシック" panose="020B0600070205080204" pitchFamily="34" charset="-128"/>
              </a:rPr>
              <a:t>holdout set</a:t>
            </a:r>
            <a:r>
              <a:rPr lang="en-US" altLang="ja-JP" sz="2600" dirty="0">
                <a:ea typeface="ＭＳ Ｐゴシック" panose="020B0600070205080204" pitchFamily="34" charset="-128"/>
              </a:rPr>
              <a:t>. (the examples in the original data set </a:t>
            </a:r>
            <a:r>
              <a:rPr lang="en-US" altLang="ja-JP" sz="2600" i="1" dirty="0">
                <a:ea typeface="ＭＳ Ｐゴシック" panose="020B0600070205080204" pitchFamily="34" charset="-128"/>
              </a:rPr>
              <a:t>D</a:t>
            </a:r>
            <a:r>
              <a:rPr lang="en-US" altLang="ja-JP" sz="2600" dirty="0">
                <a:ea typeface="ＭＳ Ｐゴシック" panose="020B0600070205080204" pitchFamily="34" charset="-128"/>
              </a:rPr>
              <a:t> are all labeled with classes.) </a:t>
            </a:r>
          </a:p>
          <a:p>
            <a:pPr eaLnBrk="1" hangingPunct="1">
              <a:lnSpc>
                <a:spcPct val="90000"/>
              </a:lnSpc>
            </a:pPr>
            <a:r>
              <a:rPr lang="en-US" altLang="ja-JP" sz="2600" dirty="0">
                <a:ea typeface="ＭＳ Ｐゴシック" panose="020B0600070205080204" pitchFamily="34" charset="-128"/>
              </a:rPr>
              <a:t>This method is mainly used when the data set </a:t>
            </a:r>
            <a:r>
              <a:rPr lang="en-US" altLang="ja-JP" sz="2600" i="1" dirty="0">
                <a:ea typeface="ＭＳ Ｐゴシック" panose="020B0600070205080204" pitchFamily="34" charset="-128"/>
              </a:rPr>
              <a:t>D</a:t>
            </a:r>
            <a:r>
              <a:rPr lang="en-US" altLang="ja-JP" sz="2600" dirty="0">
                <a:ea typeface="ＭＳ Ｐゴシック" panose="020B0600070205080204" pitchFamily="34" charset="-128"/>
              </a:rPr>
              <a:t> is large. </a:t>
            </a:r>
            <a:endParaRPr lang="en-US" altLang="en-US" sz="2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a:extLst>
              <a:ext uri="{FF2B5EF4-FFF2-40B4-BE49-F238E27FC236}">
                <a16:creationId xmlns:a16="http://schemas.microsoft.com/office/drawing/2014/main" id="{E4F45E71-3392-9FF7-8110-7372BB2B10C3}"/>
              </a:ext>
            </a:extLst>
          </p:cNvPr>
          <p:cNvSpPr>
            <a:spLocks noGrp="1" noChangeArrowheads="1"/>
          </p:cNvSpPr>
          <p:nvPr>
            <p:ph type="title"/>
          </p:nvPr>
        </p:nvSpPr>
        <p:spPr/>
        <p:txBody>
          <a:bodyPr/>
          <a:lstStyle/>
          <a:p>
            <a:pPr eaLnBrk="1" hangingPunct="1"/>
            <a:r>
              <a:rPr lang="en-US" altLang="en-US" dirty="0"/>
              <a:t>Evaluation methods (</a:t>
            </a:r>
            <a:r>
              <a:rPr lang="en-US" altLang="en-US" dirty="0" err="1"/>
              <a:t>cont</a:t>
            </a:r>
            <a:r>
              <a:rPr lang="en-US" altLang="en-US" dirty="0"/>
              <a:t>…)</a:t>
            </a:r>
          </a:p>
        </p:txBody>
      </p:sp>
      <p:sp>
        <p:nvSpPr>
          <p:cNvPr id="50181" name="Rectangle 3">
            <a:extLst>
              <a:ext uri="{FF2B5EF4-FFF2-40B4-BE49-F238E27FC236}">
                <a16:creationId xmlns:a16="http://schemas.microsoft.com/office/drawing/2014/main" id="{F6E8B551-D579-40FD-9DCA-B1B6D7AD3D1A}"/>
              </a:ext>
            </a:extLst>
          </p:cNvPr>
          <p:cNvSpPr>
            <a:spLocks noGrp="1" noChangeArrowheads="1"/>
          </p:cNvSpPr>
          <p:nvPr>
            <p:ph type="body" idx="1"/>
          </p:nvPr>
        </p:nvSpPr>
        <p:spPr>
          <a:xfrm>
            <a:off x="1376934" y="2175821"/>
            <a:ext cx="9866454" cy="4056160"/>
          </a:xfrm>
        </p:spPr>
        <p:txBody>
          <a:bodyPr>
            <a:normAutofit fontScale="92500" lnSpcReduction="10000"/>
          </a:bodyPr>
          <a:lstStyle/>
          <a:p>
            <a:pPr eaLnBrk="1" hangingPunct="1"/>
            <a:r>
              <a:rPr lang="en-US" altLang="en-US" sz="2600" b="1" dirty="0">
                <a:solidFill>
                  <a:srgbClr val="FF0000"/>
                </a:solidFill>
              </a:rPr>
              <a:t>n-fold cross-validation</a:t>
            </a:r>
            <a:r>
              <a:rPr lang="en-US" altLang="en-US" sz="2600" dirty="0"/>
              <a:t>: T</a:t>
            </a:r>
            <a:r>
              <a:rPr lang="en-US" altLang="ja-JP" sz="2600" dirty="0">
                <a:ea typeface="ＭＳ Ｐゴシック" panose="020B0600070205080204" pitchFamily="34" charset="-128"/>
              </a:rPr>
              <a:t>he available data is partitioned into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equal-size disjoint subsets. </a:t>
            </a:r>
          </a:p>
          <a:p>
            <a:pPr eaLnBrk="1" hangingPunct="1"/>
            <a:r>
              <a:rPr lang="en-US" altLang="ja-JP" sz="2600" dirty="0">
                <a:ea typeface="ＭＳ Ｐゴシック" panose="020B0600070205080204" pitchFamily="34" charset="-128"/>
              </a:rPr>
              <a:t>Use each subset as the test set and combine the rest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-1 subsets as the training set to learn a classifier. </a:t>
            </a:r>
          </a:p>
          <a:p>
            <a:pPr eaLnBrk="1" hangingPunct="1"/>
            <a:r>
              <a:rPr lang="en-US" altLang="ja-JP" sz="2600" dirty="0">
                <a:ea typeface="ＭＳ Ｐゴシック" panose="020B0600070205080204" pitchFamily="34" charset="-128"/>
              </a:rPr>
              <a:t>The procedure is run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times, which give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accuracies. </a:t>
            </a:r>
          </a:p>
          <a:p>
            <a:pPr eaLnBrk="1" hangingPunct="1"/>
            <a:r>
              <a:rPr lang="en-US" altLang="ja-JP" sz="2600" dirty="0">
                <a:ea typeface="ＭＳ Ｐゴシック" panose="020B0600070205080204" pitchFamily="34" charset="-128"/>
              </a:rPr>
              <a:t>The final estimated accuracy of learning is the average of the </a:t>
            </a:r>
            <a:r>
              <a:rPr lang="en-US" altLang="ja-JP" sz="2600" i="1" dirty="0">
                <a:ea typeface="ＭＳ Ｐゴシック" panose="020B0600070205080204" pitchFamily="34" charset="-128"/>
              </a:rPr>
              <a:t>n</a:t>
            </a:r>
            <a:r>
              <a:rPr lang="en-US" altLang="ja-JP" sz="2600" dirty="0">
                <a:ea typeface="ＭＳ Ｐゴシック" panose="020B0600070205080204" pitchFamily="34" charset="-128"/>
              </a:rPr>
              <a:t> accuracies. </a:t>
            </a:r>
          </a:p>
          <a:p>
            <a:pPr eaLnBrk="1" hangingPunct="1"/>
            <a:r>
              <a:rPr lang="en-US" altLang="ja-JP" sz="2600" dirty="0">
                <a:ea typeface="ＭＳ Ｐゴシック" panose="020B0600070205080204" pitchFamily="34" charset="-128"/>
              </a:rPr>
              <a:t>10-fold and 5-fold cross-validations are commonly used. </a:t>
            </a:r>
            <a:r>
              <a:rPr lang="en-US" altLang="en-US" sz="2600" dirty="0"/>
              <a:t> </a:t>
            </a:r>
          </a:p>
          <a:p>
            <a:pPr eaLnBrk="1" hangingPunct="1"/>
            <a:r>
              <a:rPr lang="en-US" altLang="en-US" sz="2600" dirty="0"/>
              <a:t>This method is used when the available data is not large.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a:extLst>
              <a:ext uri="{FF2B5EF4-FFF2-40B4-BE49-F238E27FC236}">
                <a16:creationId xmlns:a16="http://schemas.microsoft.com/office/drawing/2014/main" id="{6D091BC8-D4D1-4127-339B-A69E71A4FF80}"/>
              </a:ext>
            </a:extLst>
          </p:cNvPr>
          <p:cNvSpPr>
            <a:spLocks noGrp="1" noChangeArrowheads="1"/>
          </p:cNvSpPr>
          <p:nvPr>
            <p:ph type="title"/>
          </p:nvPr>
        </p:nvSpPr>
        <p:spPr/>
        <p:txBody>
          <a:bodyPr/>
          <a:lstStyle/>
          <a:p>
            <a:pPr eaLnBrk="1" hangingPunct="1"/>
            <a:r>
              <a:rPr lang="en-US" altLang="en-US" dirty="0"/>
              <a:t>Evaluation methods (</a:t>
            </a:r>
            <a:r>
              <a:rPr lang="en-US" altLang="en-US" dirty="0" err="1"/>
              <a:t>cont</a:t>
            </a:r>
            <a:r>
              <a:rPr lang="en-US" altLang="en-US" dirty="0"/>
              <a:t>…)</a:t>
            </a:r>
          </a:p>
        </p:txBody>
      </p:sp>
      <p:sp>
        <p:nvSpPr>
          <p:cNvPr id="51205" name="Rectangle 3">
            <a:extLst>
              <a:ext uri="{FF2B5EF4-FFF2-40B4-BE49-F238E27FC236}">
                <a16:creationId xmlns:a16="http://schemas.microsoft.com/office/drawing/2014/main" id="{803A833C-6C63-D8F0-6C75-2F5EE0E027B4}"/>
              </a:ext>
            </a:extLst>
          </p:cNvPr>
          <p:cNvSpPr>
            <a:spLocks noGrp="1" noChangeArrowheads="1"/>
          </p:cNvSpPr>
          <p:nvPr>
            <p:ph type="body" idx="1"/>
          </p:nvPr>
        </p:nvSpPr>
        <p:spPr>
          <a:xfrm>
            <a:off x="1451579" y="2303966"/>
            <a:ext cx="9729537" cy="2524708"/>
          </a:xfrm>
        </p:spPr>
        <p:txBody>
          <a:bodyPr/>
          <a:lstStyle/>
          <a:p>
            <a:pPr eaLnBrk="1" hangingPunct="1"/>
            <a:r>
              <a:rPr lang="en-US" altLang="en-US" b="1" dirty="0">
                <a:solidFill>
                  <a:srgbClr val="FF0000"/>
                </a:solidFill>
              </a:rPr>
              <a:t>Leave-one-out cross-validation</a:t>
            </a:r>
            <a:r>
              <a:rPr lang="en-US" altLang="en-US" dirty="0"/>
              <a:t>: This method is used when the data set is very small. </a:t>
            </a:r>
          </a:p>
          <a:p>
            <a:pPr eaLnBrk="1" hangingPunct="1"/>
            <a:r>
              <a:rPr lang="en-US" altLang="en-US" dirty="0"/>
              <a:t>It is a special case of cross-validation</a:t>
            </a:r>
          </a:p>
          <a:p>
            <a:pPr eaLnBrk="1" hangingPunct="1"/>
            <a:r>
              <a:rPr lang="en-US" altLang="ja-JP" dirty="0">
                <a:ea typeface="ＭＳ Ｐゴシック" panose="020B0600070205080204" pitchFamily="34" charset="-128"/>
              </a:rPr>
              <a:t>Each fold of the cross validation has only </a:t>
            </a:r>
            <a:r>
              <a:rPr lang="en-US" altLang="ja-JP" dirty="0">
                <a:solidFill>
                  <a:srgbClr val="3333CC"/>
                </a:solidFill>
                <a:ea typeface="ＭＳ Ｐゴシック" panose="020B0600070205080204" pitchFamily="34" charset="-128"/>
              </a:rPr>
              <a:t>a single test example</a:t>
            </a:r>
            <a:r>
              <a:rPr lang="en-US" altLang="ja-JP" dirty="0">
                <a:ea typeface="ＭＳ Ｐゴシック" panose="020B0600070205080204" pitchFamily="34" charset="-128"/>
              </a:rPr>
              <a:t> and all the rest of the data is used in training. </a:t>
            </a:r>
          </a:p>
          <a:p>
            <a:pPr eaLnBrk="1" hangingPunct="1"/>
            <a:r>
              <a:rPr lang="en-US" altLang="ja-JP" dirty="0">
                <a:ea typeface="ＭＳ Ｐゴシック" panose="020B0600070205080204" pitchFamily="34" charset="-128"/>
              </a:rPr>
              <a:t>If the original data has </a:t>
            </a:r>
            <a:r>
              <a:rPr lang="en-US" altLang="ja-JP" i="1" dirty="0">
                <a:ea typeface="ＭＳ Ｐゴシック" panose="020B0600070205080204" pitchFamily="34" charset="-128"/>
              </a:rPr>
              <a:t>m</a:t>
            </a:r>
            <a:r>
              <a:rPr lang="en-US" altLang="ja-JP" dirty="0">
                <a:ea typeface="ＭＳ Ｐゴシック" panose="020B0600070205080204" pitchFamily="34" charset="-128"/>
              </a:rPr>
              <a:t> examples, this is </a:t>
            </a:r>
            <a:r>
              <a:rPr lang="en-US" altLang="ja-JP" i="1" dirty="0">
                <a:solidFill>
                  <a:srgbClr val="3333CC"/>
                </a:solidFill>
                <a:ea typeface="ＭＳ Ｐゴシック" panose="020B0600070205080204" pitchFamily="34" charset="-128"/>
              </a:rPr>
              <a:t>m</a:t>
            </a:r>
            <a:r>
              <a:rPr lang="en-US" altLang="ja-JP" dirty="0">
                <a:solidFill>
                  <a:srgbClr val="3333CC"/>
                </a:solidFill>
                <a:ea typeface="ＭＳ Ｐゴシック" panose="020B0600070205080204" pitchFamily="34" charset="-128"/>
              </a:rPr>
              <a:t>-fold cross-validation</a:t>
            </a:r>
            <a:r>
              <a:rPr lang="en-US" altLang="ja-JP" dirty="0">
                <a:ea typeface="ＭＳ Ｐゴシック" panose="020B0600070205080204" pitchFamily="34" charset="-128"/>
              </a:rPr>
              <a:t> </a:t>
            </a:r>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a:extLst>
              <a:ext uri="{FF2B5EF4-FFF2-40B4-BE49-F238E27FC236}">
                <a16:creationId xmlns:a16="http://schemas.microsoft.com/office/drawing/2014/main" id="{21C2D61E-2702-820D-27B5-1437AF1CF03B}"/>
              </a:ext>
            </a:extLst>
          </p:cNvPr>
          <p:cNvSpPr>
            <a:spLocks noGrp="1" noChangeArrowheads="1"/>
          </p:cNvSpPr>
          <p:nvPr>
            <p:ph type="title"/>
          </p:nvPr>
        </p:nvSpPr>
        <p:spPr/>
        <p:txBody>
          <a:bodyPr/>
          <a:lstStyle/>
          <a:p>
            <a:pPr eaLnBrk="1" hangingPunct="1"/>
            <a:r>
              <a:rPr lang="en-US" altLang="en-US" dirty="0"/>
              <a:t>Evaluation methods (</a:t>
            </a:r>
            <a:r>
              <a:rPr lang="en-US" altLang="en-US" dirty="0" err="1"/>
              <a:t>cont</a:t>
            </a:r>
            <a:r>
              <a:rPr lang="en-US" altLang="en-US" dirty="0"/>
              <a:t>…)</a:t>
            </a:r>
          </a:p>
        </p:txBody>
      </p:sp>
      <p:sp>
        <p:nvSpPr>
          <p:cNvPr id="52229" name="Rectangle 3">
            <a:extLst>
              <a:ext uri="{FF2B5EF4-FFF2-40B4-BE49-F238E27FC236}">
                <a16:creationId xmlns:a16="http://schemas.microsoft.com/office/drawing/2014/main" id="{25984032-5B6F-26F8-F13D-04F9E3C2246E}"/>
              </a:ext>
            </a:extLst>
          </p:cNvPr>
          <p:cNvSpPr>
            <a:spLocks noGrp="1" noChangeArrowheads="1"/>
          </p:cNvSpPr>
          <p:nvPr>
            <p:ph type="body" idx="1"/>
          </p:nvPr>
        </p:nvSpPr>
        <p:spPr>
          <a:xfrm>
            <a:off x="1451578" y="2246491"/>
            <a:ext cx="9603275" cy="3780421"/>
          </a:xfrm>
        </p:spPr>
        <p:txBody>
          <a:bodyPr/>
          <a:lstStyle/>
          <a:p>
            <a:pPr eaLnBrk="1" hangingPunct="1">
              <a:lnSpc>
                <a:spcPct val="90000"/>
              </a:lnSpc>
            </a:pPr>
            <a:r>
              <a:rPr lang="en-US" altLang="en-US" sz="2600" b="1" dirty="0">
                <a:solidFill>
                  <a:srgbClr val="FF0000"/>
                </a:solidFill>
              </a:rPr>
              <a:t>Validation set</a:t>
            </a:r>
            <a:r>
              <a:rPr lang="en-US" altLang="en-US" sz="2600" dirty="0"/>
              <a:t>: </a:t>
            </a:r>
            <a:r>
              <a:rPr lang="en-US" altLang="ja-JP" sz="2600" dirty="0">
                <a:ea typeface="ＭＳ Ｐゴシック" panose="020B0600070205080204" pitchFamily="34" charset="-128"/>
              </a:rPr>
              <a:t>the available data is divided into three subsets, </a:t>
            </a:r>
          </a:p>
          <a:p>
            <a:pPr lvl="1" eaLnBrk="1" hangingPunct="1">
              <a:lnSpc>
                <a:spcPct val="90000"/>
              </a:lnSpc>
            </a:pPr>
            <a:r>
              <a:rPr lang="en-US" altLang="ja-JP" sz="2200" dirty="0">
                <a:ea typeface="ＭＳ Ｐゴシック" panose="020B0600070205080204" pitchFamily="34" charset="-128"/>
              </a:rPr>
              <a:t>a training set, </a:t>
            </a:r>
          </a:p>
          <a:p>
            <a:pPr lvl="1" eaLnBrk="1" hangingPunct="1">
              <a:lnSpc>
                <a:spcPct val="90000"/>
              </a:lnSpc>
            </a:pPr>
            <a:r>
              <a:rPr lang="en-US" altLang="ja-JP" sz="2200" dirty="0">
                <a:ea typeface="ＭＳ Ｐゴシック" panose="020B0600070205080204" pitchFamily="34" charset="-128"/>
              </a:rPr>
              <a:t>a validation set and </a:t>
            </a:r>
          </a:p>
          <a:p>
            <a:pPr lvl="1" eaLnBrk="1" hangingPunct="1">
              <a:lnSpc>
                <a:spcPct val="90000"/>
              </a:lnSpc>
            </a:pPr>
            <a:r>
              <a:rPr lang="en-US" altLang="ja-JP" sz="2200" dirty="0">
                <a:ea typeface="ＭＳ Ｐゴシック" panose="020B0600070205080204" pitchFamily="34" charset="-128"/>
              </a:rPr>
              <a:t>a test set. </a:t>
            </a:r>
          </a:p>
          <a:p>
            <a:pPr eaLnBrk="1" hangingPunct="1">
              <a:lnSpc>
                <a:spcPct val="90000"/>
              </a:lnSpc>
            </a:pPr>
            <a:r>
              <a:rPr lang="en-US" altLang="ja-JP" sz="2600" dirty="0">
                <a:ea typeface="ＭＳ Ｐゴシック" panose="020B0600070205080204" pitchFamily="34" charset="-128"/>
              </a:rPr>
              <a:t>A validation set is used frequently for estimating parameters in learning algorithms. </a:t>
            </a:r>
          </a:p>
          <a:p>
            <a:pPr eaLnBrk="1" hangingPunct="1">
              <a:lnSpc>
                <a:spcPct val="90000"/>
              </a:lnSpc>
            </a:pPr>
            <a:r>
              <a:rPr lang="en-US" altLang="ja-JP" sz="2600" dirty="0">
                <a:ea typeface="ＭＳ Ｐゴシック" panose="020B0600070205080204" pitchFamily="34" charset="-128"/>
              </a:rPr>
              <a:t>In such cases, the values that give the best accuracy on the validation set are used as the final parameter values. </a:t>
            </a:r>
          </a:p>
          <a:p>
            <a:pPr eaLnBrk="1" hangingPunct="1">
              <a:lnSpc>
                <a:spcPct val="90000"/>
              </a:lnSpc>
            </a:pPr>
            <a:r>
              <a:rPr lang="en-US" altLang="ja-JP" sz="2600" dirty="0">
                <a:ea typeface="ＭＳ Ｐゴシック" panose="020B0600070205080204" pitchFamily="34" charset="-128"/>
              </a:rPr>
              <a:t>Cross-validation can be used for parameter estimating as well. </a:t>
            </a:r>
            <a:endParaRPr lang="en-US" altLang="en-US" sz="2600" dirty="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62678" y="6205918"/>
            <a:ext cx="8068796" cy="248771"/>
          </a:xfrm>
          <a:custGeom>
            <a:avLst/>
            <a:gdLst/>
            <a:ahLst/>
            <a:cxnLst/>
            <a:rect l="l" t="t" r="r" b="b"/>
            <a:pathLst>
              <a:path w="9144635" h="281940">
                <a:moveTo>
                  <a:pt x="0" y="281838"/>
                </a:moveTo>
                <a:lnTo>
                  <a:pt x="9144025" y="281838"/>
                </a:lnTo>
                <a:lnTo>
                  <a:pt x="9144025" y="0"/>
                </a:lnTo>
                <a:lnTo>
                  <a:pt x="0" y="0"/>
                </a:lnTo>
                <a:lnTo>
                  <a:pt x="0" y="281838"/>
                </a:lnTo>
                <a:close/>
              </a:path>
            </a:pathLst>
          </a:custGeom>
          <a:solidFill>
            <a:srgbClr val="67A1D7"/>
          </a:solidFill>
        </p:spPr>
        <p:txBody>
          <a:bodyPr wrap="square" lIns="0" tIns="0" rIns="0" bIns="0" rtlCol="0"/>
          <a:lstStyle/>
          <a:p>
            <a:endParaRPr sz="1588"/>
          </a:p>
        </p:txBody>
      </p:sp>
      <p:sp>
        <p:nvSpPr>
          <p:cNvPr id="4" name="object 4"/>
          <p:cNvSpPr txBox="1">
            <a:spLocks noGrp="1"/>
          </p:cNvSpPr>
          <p:nvPr>
            <p:ph type="title"/>
          </p:nvPr>
        </p:nvSpPr>
        <p:spPr>
          <a:xfrm>
            <a:off x="1297291" y="1199450"/>
            <a:ext cx="8473478" cy="503758"/>
          </a:xfrm>
          <a:prstGeom prst="rect">
            <a:avLst/>
          </a:prstGeom>
        </p:spPr>
        <p:txBody>
          <a:bodyPr vert="horz" wrap="square" lIns="0" tIns="11206" rIns="0" bIns="0" rtlCol="0" anchor="t">
            <a:spAutoFit/>
          </a:bodyPr>
          <a:lstStyle/>
          <a:p>
            <a:pPr marL="443215">
              <a:lnSpc>
                <a:spcPct val="100000"/>
              </a:lnSpc>
              <a:spcBef>
                <a:spcPts val="88"/>
              </a:spcBef>
            </a:pPr>
            <a:r>
              <a:rPr spc="-57" dirty="0">
                <a:solidFill>
                  <a:srgbClr val="001B43"/>
                </a:solidFill>
              </a:rPr>
              <a:t>What</a:t>
            </a:r>
            <a:r>
              <a:rPr spc="-124" dirty="0">
                <a:solidFill>
                  <a:srgbClr val="001B43"/>
                </a:solidFill>
              </a:rPr>
              <a:t> </a:t>
            </a:r>
            <a:r>
              <a:rPr dirty="0">
                <a:solidFill>
                  <a:srgbClr val="001B43"/>
                </a:solidFill>
              </a:rPr>
              <a:t>Is</a:t>
            </a:r>
            <a:r>
              <a:rPr spc="-132" dirty="0">
                <a:solidFill>
                  <a:srgbClr val="001B43"/>
                </a:solidFill>
              </a:rPr>
              <a:t> </a:t>
            </a:r>
            <a:r>
              <a:rPr spc="-44" dirty="0">
                <a:solidFill>
                  <a:srgbClr val="001B43"/>
                </a:solidFill>
              </a:rPr>
              <a:t>Machine</a:t>
            </a:r>
            <a:r>
              <a:rPr spc="-128" dirty="0">
                <a:solidFill>
                  <a:srgbClr val="001B43"/>
                </a:solidFill>
              </a:rPr>
              <a:t> </a:t>
            </a:r>
            <a:r>
              <a:rPr spc="-22" dirty="0">
                <a:solidFill>
                  <a:srgbClr val="001B43"/>
                </a:solidFill>
              </a:rPr>
              <a:t>Learning?</a:t>
            </a:r>
          </a:p>
        </p:txBody>
      </p:sp>
      <p:grpSp>
        <p:nvGrpSpPr>
          <p:cNvPr id="5" name="object 5"/>
          <p:cNvGrpSpPr/>
          <p:nvPr/>
        </p:nvGrpSpPr>
        <p:grpSpPr>
          <a:xfrm>
            <a:off x="2894017" y="2053624"/>
            <a:ext cx="4939713" cy="3056400"/>
            <a:chOff x="1763204" y="2209800"/>
            <a:chExt cx="5415762" cy="3405452"/>
          </a:xfrm>
        </p:grpSpPr>
        <p:pic>
          <p:nvPicPr>
            <p:cNvPr id="6" name="object 6"/>
            <p:cNvPicPr/>
            <p:nvPr/>
          </p:nvPicPr>
          <p:blipFill>
            <a:blip r:embed="rId2" cstate="print"/>
            <a:stretch>
              <a:fillRect/>
            </a:stretch>
          </p:blipFill>
          <p:spPr>
            <a:xfrm>
              <a:off x="1905914" y="2209800"/>
              <a:ext cx="5129225" cy="3405452"/>
            </a:xfrm>
            <a:prstGeom prst="rect">
              <a:avLst/>
            </a:prstGeom>
          </p:spPr>
        </p:pic>
        <p:pic>
          <p:nvPicPr>
            <p:cNvPr id="7" name="object 7"/>
            <p:cNvPicPr/>
            <p:nvPr/>
          </p:nvPicPr>
          <p:blipFill>
            <a:blip r:embed="rId3" cstate="print"/>
            <a:stretch>
              <a:fillRect/>
            </a:stretch>
          </p:blipFill>
          <p:spPr>
            <a:xfrm>
              <a:off x="5728385" y="4750739"/>
              <a:ext cx="1450581" cy="648385"/>
            </a:xfrm>
            <a:prstGeom prst="rect">
              <a:avLst/>
            </a:prstGeom>
          </p:spPr>
        </p:pic>
        <p:pic>
          <p:nvPicPr>
            <p:cNvPr id="9" name="object 9"/>
            <p:cNvPicPr/>
            <p:nvPr/>
          </p:nvPicPr>
          <p:blipFill>
            <a:blip r:embed="rId4" cstate="print"/>
            <a:stretch>
              <a:fillRect/>
            </a:stretch>
          </p:blipFill>
          <p:spPr>
            <a:xfrm>
              <a:off x="1763204" y="3192081"/>
              <a:ext cx="1450581" cy="652564"/>
            </a:xfrm>
            <a:prstGeom prst="rect">
              <a:avLst/>
            </a:prstGeom>
          </p:spPr>
        </p:pic>
      </p:grpSp>
      <p:sp>
        <p:nvSpPr>
          <p:cNvPr id="13" name="object 13"/>
          <p:cNvSpPr txBox="1"/>
          <p:nvPr/>
        </p:nvSpPr>
        <p:spPr>
          <a:xfrm>
            <a:off x="7832712" y="2772092"/>
            <a:ext cx="1938057" cy="700041"/>
          </a:xfrm>
          <a:prstGeom prst="rect">
            <a:avLst/>
          </a:prstGeom>
          <a:ln w="25387">
            <a:solidFill>
              <a:srgbClr val="2C55A6"/>
            </a:solidFill>
          </a:ln>
        </p:spPr>
        <p:txBody>
          <a:bodyPr vert="horz" wrap="square" lIns="0" tIns="58271" rIns="0" bIns="0" rtlCol="0">
            <a:spAutoFit/>
          </a:bodyPr>
          <a:lstStyle/>
          <a:p>
            <a:pPr marL="80126" marR="559203">
              <a:lnSpc>
                <a:spcPts val="2471"/>
              </a:lnSpc>
              <a:spcBef>
                <a:spcPts val="459"/>
              </a:spcBef>
            </a:pPr>
            <a:r>
              <a:rPr sz="2118" dirty="0">
                <a:solidFill>
                  <a:srgbClr val="010202"/>
                </a:solidFill>
                <a:latin typeface="Calibri"/>
                <a:cs typeface="Calibri"/>
              </a:rPr>
              <a:t>Square</a:t>
            </a:r>
            <a:r>
              <a:rPr sz="2118" spc="-62" dirty="0">
                <a:solidFill>
                  <a:srgbClr val="010202"/>
                </a:solidFill>
                <a:latin typeface="Calibri"/>
                <a:cs typeface="Calibri"/>
              </a:rPr>
              <a:t> </a:t>
            </a:r>
            <a:r>
              <a:rPr sz="2118" spc="-18" dirty="0">
                <a:solidFill>
                  <a:srgbClr val="010202"/>
                </a:solidFill>
                <a:latin typeface="Calibri"/>
                <a:cs typeface="Calibri"/>
              </a:rPr>
              <a:t>root </a:t>
            </a:r>
            <a:r>
              <a:rPr sz="2118" spc="-9" dirty="0">
                <a:solidFill>
                  <a:srgbClr val="010202"/>
                </a:solidFill>
                <a:latin typeface="Calibri"/>
                <a:cs typeface="Calibri"/>
              </a:rPr>
              <a:t>finder</a:t>
            </a:r>
            <a:endParaRPr sz="2118">
              <a:latin typeface="Calibri"/>
              <a:cs typeface="Calibri"/>
            </a:endParaRPr>
          </a:p>
        </p:txBody>
      </p:sp>
      <p:sp>
        <p:nvSpPr>
          <p:cNvPr id="14" name="object 14"/>
          <p:cNvSpPr txBox="1"/>
          <p:nvPr/>
        </p:nvSpPr>
        <p:spPr>
          <a:xfrm>
            <a:off x="7833730" y="4784923"/>
            <a:ext cx="1949263" cy="1012087"/>
          </a:xfrm>
          <a:prstGeom prst="rect">
            <a:avLst/>
          </a:prstGeom>
          <a:ln w="25387">
            <a:solidFill>
              <a:srgbClr val="2C55A6"/>
            </a:solidFill>
          </a:ln>
        </p:spPr>
        <p:txBody>
          <a:bodyPr vert="horz" wrap="square" lIns="0" tIns="43703" rIns="0" bIns="0" rtlCol="0">
            <a:spAutoFit/>
          </a:bodyPr>
          <a:lstStyle/>
          <a:p>
            <a:pPr marL="80687" marR="202277" indent="-560">
              <a:lnSpc>
                <a:spcPct val="99000"/>
              </a:lnSpc>
              <a:spcBef>
                <a:spcPts val="344"/>
              </a:spcBef>
            </a:pPr>
            <a:r>
              <a:rPr sz="2118" dirty="0">
                <a:solidFill>
                  <a:srgbClr val="010202"/>
                </a:solidFill>
                <a:latin typeface="Calibri"/>
                <a:cs typeface="Calibri"/>
              </a:rPr>
              <a:t>Curve</a:t>
            </a:r>
            <a:r>
              <a:rPr sz="2118" spc="-84" dirty="0">
                <a:solidFill>
                  <a:srgbClr val="010202"/>
                </a:solidFill>
                <a:latin typeface="Calibri"/>
                <a:cs typeface="Calibri"/>
              </a:rPr>
              <a:t> </a:t>
            </a:r>
            <a:r>
              <a:rPr sz="2118" dirty="0">
                <a:solidFill>
                  <a:srgbClr val="010202"/>
                </a:solidFill>
                <a:latin typeface="Calibri"/>
                <a:cs typeface="Calibri"/>
              </a:rPr>
              <a:t>fitting</a:t>
            </a:r>
            <a:r>
              <a:rPr sz="2118" spc="-75" dirty="0">
                <a:solidFill>
                  <a:srgbClr val="010202"/>
                </a:solidFill>
                <a:latin typeface="Calibri"/>
                <a:cs typeface="Calibri"/>
              </a:rPr>
              <a:t> </a:t>
            </a:r>
            <a:r>
              <a:rPr sz="2118" spc="-22" dirty="0">
                <a:solidFill>
                  <a:srgbClr val="010202"/>
                </a:solidFill>
                <a:latin typeface="Calibri"/>
                <a:cs typeface="Calibri"/>
              </a:rPr>
              <a:t>by </a:t>
            </a:r>
            <a:r>
              <a:rPr sz="2118" spc="-9" dirty="0">
                <a:solidFill>
                  <a:srgbClr val="010202"/>
                </a:solidFill>
                <a:latin typeface="Calibri"/>
                <a:cs typeface="Calibri"/>
              </a:rPr>
              <a:t>linear regression</a:t>
            </a:r>
            <a:endParaRPr sz="2118">
              <a:latin typeface="Calibri"/>
              <a:cs typeface="Calibri"/>
            </a:endParaRPr>
          </a:p>
        </p:txBody>
      </p:sp>
      <p:cxnSp>
        <p:nvCxnSpPr>
          <p:cNvPr id="20" name="Connector: Curved 19">
            <a:extLst>
              <a:ext uri="{FF2B5EF4-FFF2-40B4-BE49-F238E27FC236}">
                <a16:creationId xmlns:a16="http://schemas.microsoft.com/office/drawing/2014/main" id="{B86EAD25-FCA8-D62F-0A04-C05A7BECE9A7}"/>
              </a:ext>
            </a:extLst>
          </p:cNvPr>
          <p:cNvCxnSpPr>
            <a:cxnSpLocks/>
          </p:cNvCxnSpPr>
          <p:nvPr/>
        </p:nvCxnSpPr>
        <p:spPr>
          <a:xfrm>
            <a:off x="3387436" y="3429000"/>
            <a:ext cx="3784757" cy="905122"/>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a:extLst>
              <a:ext uri="{FF2B5EF4-FFF2-40B4-BE49-F238E27FC236}">
                <a16:creationId xmlns:a16="http://schemas.microsoft.com/office/drawing/2014/main" id="{70E0FA67-F209-C9AC-A230-3B6AA7B2CA4F}"/>
              </a:ext>
            </a:extLst>
          </p:cNvPr>
          <p:cNvSpPr>
            <a:spLocks noGrp="1" noChangeArrowheads="1"/>
          </p:cNvSpPr>
          <p:nvPr>
            <p:ph type="title"/>
          </p:nvPr>
        </p:nvSpPr>
        <p:spPr>
          <a:xfrm>
            <a:off x="1475874" y="666835"/>
            <a:ext cx="8229600" cy="1139825"/>
          </a:xfrm>
        </p:spPr>
        <p:txBody>
          <a:bodyPr/>
          <a:lstStyle/>
          <a:p>
            <a:pPr eaLnBrk="1" hangingPunct="1"/>
            <a:r>
              <a:rPr lang="en-US" altLang="en-US" dirty="0"/>
              <a:t>Classification measures</a:t>
            </a:r>
          </a:p>
        </p:txBody>
      </p:sp>
      <p:sp>
        <p:nvSpPr>
          <p:cNvPr id="53253" name="Rectangle 3">
            <a:extLst>
              <a:ext uri="{FF2B5EF4-FFF2-40B4-BE49-F238E27FC236}">
                <a16:creationId xmlns:a16="http://schemas.microsoft.com/office/drawing/2014/main" id="{0F83D7DD-FC38-D102-5A47-D69DB2A9075A}"/>
              </a:ext>
            </a:extLst>
          </p:cNvPr>
          <p:cNvSpPr>
            <a:spLocks noGrp="1" noChangeArrowheads="1"/>
          </p:cNvSpPr>
          <p:nvPr>
            <p:ph type="body" idx="1"/>
          </p:nvPr>
        </p:nvSpPr>
        <p:spPr>
          <a:xfrm>
            <a:off x="1411706" y="2079962"/>
            <a:ext cx="9673389" cy="3991976"/>
          </a:xfrm>
        </p:spPr>
        <p:txBody>
          <a:bodyPr>
            <a:normAutofit fontScale="92500" lnSpcReduction="10000"/>
          </a:bodyPr>
          <a:lstStyle/>
          <a:p>
            <a:pPr eaLnBrk="1" hangingPunct="1">
              <a:lnSpc>
                <a:spcPct val="90000"/>
              </a:lnSpc>
            </a:pPr>
            <a:r>
              <a:rPr lang="en-US" altLang="en-US" sz="2600" dirty="0">
                <a:solidFill>
                  <a:srgbClr val="3333CC"/>
                </a:solidFill>
              </a:rPr>
              <a:t>Accuracy is only one measure (error = 1-accuracy).</a:t>
            </a:r>
          </a:p>
          <a:p>
            <a:pPr eaLnBrk="1" hangingPunct="1">
              <a:lnSpc>
                <a:spcPct val="90000"/>
              </a:lnSpc>
            </a:pPr>
            <a:r>
              <a:rPr lang="en-US" altLang="en-US" sz="2600" b="1" dirty="0">
                <a:solidFill>
                  <a:srgbClr val="FF0000"/>
                </a:solidFill>
              </a:rPr>
              <a:t>Accuracy is not suitable in some applications</a:t>
            </a:r>
            <a:r>
              <a:rPr lang="en-US" altLang="en-US" sz="2600" dirty="0"/>
              <a:t>. </a:t>
            </a:r>
          </a:p>
          <a:p>
            <a:pPr eaLnBrk="1" hangingPunct="1">
              <a:lnSpc>
                <a:spcPct val="90000"/>
              </a:lnSpc>
            </a:pPr>
            <a:r>
              <a:rPr lang="en-US" altLang="ja-JP" sz="2600" dirty="0">
                <a:ea typeface="ＭＳ Ｐゴシック" panose="020B0600070205080204" pitchFamily="34" charset="-128"/>
              </a:rPr>
              <a:t>In text mining, we may only be interested in the documents of a particular topic, which are only a small portion of a big document collection.  </a:t>
            </a:r>
          </a:p>
          <a:p>
            <a:pPr eaLnBrk="1" hangingPunct="1">
              <a:lnSpc>
                <a:spcPct val="90000"/>
              </a:lnSpc>
            </a:pPr>
            <a:r>
              <a:rPr lang="en-US" altLang="ja-JP" sz="2600" dirty="0">
                <a:ea typeface="ＭＳ Ｐゴシック" panose="020B0600070205080204" pitchFamily="34" charset="-128"/>
              </a:rPr>
              <a:t>In classification involving skewed or highly imbalanced data, e.g., network intrusion and financial fraud detections, </a:t>
            </a:r>
            <a:r>
              <a:rPr lang="en-US" altLang="ja-JP" sz="2600" dirty="0">
                <a:solidFill>
                  <a:srgbClr val="3333CC"/>
                </a:solidFill>
                <a:ea typeface="ＭＳ Ｐゴシック" panose="020B0600070205080204" pitchFamily="34" charset="-128"/>
              </a:rPr>
              <a:t>we are interested only in the minority class</a:t>
            </a:r>
            <a:r>
              <a:rPr lang="en-US" altLang="ja-JP" sz="2600" dirty="0">
                <a:ea typeface="ＭＳ Ｐゴシック" panose="020B0600070205080204" pitchFamily="34" charset="-128"/>
              </a:rPr>
              <a:t>. </a:t>
            </a:r>
          </a:p>
          <a:p>
            <a:pPr lvl="1" eaLnBrk="1" hangingPunct="1">
              <a:lnSpc>
                <a:spcPct val="90000"/>
              </a:lnSpc>
            </a:pPr>
            <a:r>
              <a:rPr lang="en-US" altLang="ja-JP" sz="2200" dirty="0">
                <a:ea typeface="ＭＳ Ｐゴシック" panose="020B0600070205080204" pitchFamily="34" charset="-128"/>
              </a:rPr>
              <a:t>High accuracy does not mean any intrusion is detected. </a:t>
            </a:r>
          </a:p>
          <a:p>
            <a:pPr lvl="1" eaLnBrk="1" hangingPunct="1">
              <a:lnSpc>
                <a:spcPct val="90000"/>
              </a:lnSpc>
            </a:pPr>
            <a:r>
              <a:rPr lang="en-US" altLang="ja-JP" sz="2200" dirty="0">
                <a:ea typeface="ＭＳ Ｐゴシック" panose="020B0600070205080204" pitchFamily="34" charset="-128"/>
              </a:rPr>
              <a:t>E.g., 1% intrusion. Achieve 99% accuracy by doing nothing. </a:t>
            </a:r>
          </a:p>
          <a:p>
            <a:pPr eaLnBrk="1" hangingPunct="1">
              <a:lnSpc>
                <a:spcPct val="90000"/>
              </a:lnSpc>
            </a:pPr>
            <a:r>
              <a:rPr lang="en-US" altLang="ja-JP" sz="2600" dirty="0">
                <a:ea typeface="ＭＳ Ｐゴシック" panose="020B0600070205080204" pitchFamily="34" charset="-128"/>
              </a:rPr>
              <a:t>The class of interest is commonly called the </a:t>
            </a:r>
            <a:r>
              <a:rPr lang="en-US" altLang="ja-JP" sz="2600" b="1" dirty="0">
                <a:solidFill>
                  <a:srgbClr val="3333CC"/>
                </a:solidFill>
                <a:ea typeface="ＭＳ Ｐゴシック" panose="020B0600070205080204" pitchFamily="34" charset="-128"/>
              </a:rPr>
              <a:t>positive class</a:t>
            </a:r>
            <a:r>
              <a:rPr lang="en-US" altLang="ja-JP" sz="2600" dirty="0">
                <a:ea typeface="ＭＳ Ｐゴシック" panose="020B0600070205080204" pitchFamily="34" charset="-128"/>
              </a:rPr>
              <a:t>, and the rest </a:t>
            </a:r>
            <a:r>
              <a:rPr lang="en-US" altLang="ja-JP" sz="2600" b="1" dirty="0">
                <a:solidFill>
                  <a:srgbClr val="3333CC"/>
                </a:solidFill>
                <a:ea typeface="ＭＳ Ｐゴシック" panose="020B0600070205080204" pitchFamily="34" charset="-128"/>
              </a:rPr>
              <a:t>negative classes</a:t>
            </a:r>
            <a:r>
              <a:rPr lang="en-US" altLang="ja-JP" sz="2600" b="1" dirty="0">
                <a:ea typeface="ＭＳ Ｐゴシック" panose="020B0600070205080204" pitchFamily="34" charset="-128"/>
              </a:rPr>
              <a:t>.</a:t>
            </a:r>
            <a:endParaRPr lang="en-US" altLang="en-US" sz="2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a:extLst>
              <a:ext uri="{FF2B5EF4-FFF2-40B4-BE49-F238E27FC236}">
                <a16:creationId xmlns:a16="http://schemas.microsoft.com/office/drawing/2014/main" id="{6CC3319A-0703-A4B7-1D1F-E721756AE818}"/>
              </a:ext>
            </a:extLst>
          </p:cNvPr>
          <p:cNvSpPr>
            <a:spLocks noGrp="1" noChangeArrowheads="1"/>
          </p:cNvSpPr>
          <p:nvPr>
            <p:ph type="title"/>
          </p:nvPr>
        </p:nvSpPr>
        <p:spPr/>
        <p:txBody>
          <a:bodyPr/>
          <a:lstStyle/>
          <a:p>
            <a:pPr eaLnBrk="1" hangingPunct="1"/>
            <a:r>
              <a:rPr lang="en-US" altLang="en-US" b="1" dirty="0"/>
              <a:t>Precision</a:t>
            </a:r>
            <a:r>
              <a:rPr lang="en-US" altLang="en-US" dirty="0"/>
              <a:t> and </a:t>
            </a:r>
            <a:r>
              <a:rPr lang="en-US" altLang="en-US" b="1" dirty="0"/>
              <a:t>recall</a:t>
            </a:r>
            <a:r>
              <a:rPr lang="en-US" altLang="en-US" dirty="0"/>
              <a:t> measures</a:t>
            </a:r>
          </a:p>
        </p:txBody>
      </p:sp>
      <p:pic>
        <p:nvPicPr>
          <p:cNvPr id="54278" name="Picture 4">
            <a:extLst>
              <a:ext uri="{FF2B5EF4-FFF2-40B4-BE49-F238E27FC236}">
                <a16:creationId xmlns:a16="http://schemas.microsoft.com/office/drawing/2014/main" id="{92FEB3BD-9D3D-D8D0-E9C1-8DAE2529A7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369975" y="3023398"/>
            <a:ext cx="6129377" cy="3095397"/>
          </a:xfrm>
          <a:noFill/>
        </p:spPr>
      </p:pic>
      <p:sp>
        <p:nvSpPr>
          <p:cNvPr id="54277" name="Rectangle 3">
            <a:extLst>
              <a:ext uri="{FF2B5EF4-FFF2-40B4-BE49-F238E27FC236}">
                <a16:creationId xmlns:a16="http://schemas.microsoft.com/office/drawing/2014/main" id="{B739853B-F539-E600-9B84-B7C1FDFB9D25}"/>
              </a:ext>
            </a:extLst>
          </p:cNvPr>
          <p:cNvSpPr>
            <a:spLocks noGrp="1" noChangeArrowheads="1"/>
          </p:cNvSpPr>
          <p:nvPr>
            <p:ph type="body" sz="half" idx="4294967295"/>
          </p:nvPr>
        </p:nvSpPr>
        <p:spPr>
          <a:xfrm>
            <a:off x="1451579" y="1898090"/>
            <a:ext cx="10740421" cy="1145817"/>
          </a:xfrm>
        </p:spPr>
        <p:txBody>
          <a:bodyPr/>
          <a:lstStyle/>
          <a:p>
            <a:pPr eaLnBrk="1" hangingPunct="1"/>
            <a:r>
              <a:rPr lang="en-US" altLang="en-US" sz="2600" dirty="0"/>
              <a:t>Used in information retrieval and text classification. </a:t>
            </a:r>
          </a:p>
          <a:p>
            <a:pPr eaLnBrk="1" hangingPunct="1"/>
            <a:r>
              <a:rPr lang="en-US" altLang="en-US" sz="2600" dirty="0"/>
              <a:t>We use a confusion matrix to introduce them.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a:extLst>
              <a:ext uri="{FF2B5EF4-FFF2-40B4-BE49-F238E27FC236}">
                <a16:creationId xmlns:a16="http://schemas.microsoft.com/office/drawing/2014/main" id="{D355B6DF-0A96-6B95-6D73-BECDB410FAF5}"/>
              </a:ext>
            </a:extLst>
          </p:cNvPr>
          <p:cNvSpPr>
            <a:spLocks noGrp="1" noChangeArrowheads="1"/>
          </p:cNvSpPr>
          <p:nvPr>
            <p:ph type="title"/>
          </p:nvPr>
        </p:nvSpPr>
        <p:spPr>
          <a:xfrm>
            <a:off x="1482596" y="660120"/>
            <a:ext cx="9480873" cy="1139825"/>
          </a:xfrm>
        </p:spPr>
        <p:txBody>
          <a:bodyPr/>
          <a:lstStyle/>
          <a:p>
            <a:pPr eaLnBrk="1" hangingPunct="1"/>
            <a:r>
              <a:rPr lang="en-US" altLang="en-US" b="1" dirty="0"/>
              <a:t>Precision</a:t>
            </a:r>
            <a:r>
              <a:rPr lang="en-US" altLang="en-US" dirty="0"/>
              <a:t> and </a:t>
            </a:r>
            <a:r>
              <a:rPr lang="en-US" altLang="en-US" b="1" dirty="0"/>
              <a:t>recall</a:t>
            </a:r>
            <a:r>
              <a:rPr lang="en-US" altLang="en-US" dirty="0"/>
              <a:t> measures (</a:t>
            </a:r>
            <a:r>
              <a:rPr lang="en-US" altLang="en-US" dirty="0" err="1"/>
              <a:t>cont</a:t>
            </a:r>
            <a:r>
              <a:rPr lang="en-US" altLang="en-US" dirty="0"/>
              <a:t>…)</a:t>
            </a:r>
          </a:p>
        </p:txBody>
      </p:sp>
      <p:pic>
        <p:nvPicPr>
          <p:cNvPr id="55301" name="Picture 6">
            <a:extLst>
              <a:ext uri="{FF2B5EF4-FFF2-40B4-BE49-F238E27FC236}">
                <a16:creationId xmlns:a16="http://schemas.microsoft.com/office/drawing/2014/main" id="{07374E5F-F029-3A5F-D9EF-E94B688815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1701" y="2062163"/>
            <a:ext cx="7669213" cy="1366837"/>
          </a:xfrm>
          <a:noFill/>
        </p:spPr>
      </p:pic>
      <p:sp>
        <p:nvSpPr>
          <p:cNvPr id="55302" name="Text Box 8">
            <a:extLst>
              <a:ext uri="{FF2B5EF4-FFF2-40B4-BE49-F238E27FC236}">
                <a16:creationId xmlns:a16="http://schemas.microsoft.com/office/drawing/2014/main" id="{8BCC3A4A-2F80-E3F7-BEE8-C95A265E9E15}"/>
              </a:ext>
            </a:extLst>
          </p:cNvPr>
          <p:cNvSpPr txBox="1">
            <a:spLocks noChangeArrowheads="1"/>
          </p:cNvSpPr>
          <p:nvPr/>
        </p:nvSpPr>
        <p:spPr bwMode="auto">
          <a:xfrm>
            <a:off x="1397946" y="4633453"/>
            <a:ext cx="9673922"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ja-JP" sz="2000" dirty="0">
                <a:solidFill>
                  <a:srgbClr val="FF0000"/>
                </a:solidFill>
                <a:ea typeface="ＭＳ Ｐゴシック" panose="020B0600070205080204" pitchFamily="34" charset="-128"/>
              </a:rPr>
              <a:t>Precision </a:t>
            </a:r>
            <a:r>
              <a:rPr lang="en-US" altLang="ja-JP" sz="2000" i="1" dirty="0">
                <a:solidFill>
                  <a:srgbClr val="FF0000"/>
                </a:solidFill>
                <a:ea typeface="ＭＳ Ｐゴシック" panose="020B0600070205080204" pitchFamily="34" charset="-128"/>
              </a:rPr>
              <a:t>p</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examples that are classified as positive. </a:t>
            </a:r>
          </a:p>
          <a:p>
            <a:pPr eaLnBrk="1" hangingPunct="1">
              <a:spcBef>
                <a:spcPct val="10000"/>
              </a:spcBef>
            </a:pPr>
            <a:r>
              <a:rPr lang="en-US" altLang="ja-JP" sz="2000" dirty="0">
                <a:solidFill>
                  <a:srgbClr val="FF0000"/>
                </a:solidFill>
                <a:ea typeface="ＭＳ Ｐゴシック" panose="020B0600070205080204" pitchFamily="34" charset="-128"/>
              </a:rPr>
              <a:t>Recall </a:t>
            </a:r>
            <a:r>
              <a:rPr lang="en-US" altLang="ja-JP" sz="2000" i="1" dirty="0">
                <a:solidFill>
                  <a:srgbClr val="FF0000"/>
                </a:solidFill>
                <a:ea typeface="ＭＳ Ｐゴシック" panose="020B0600070205080204" pitchFamily="34" charset="-128"/>
              </a:rPr>
              <a:t>r</a:t>
            </a:r>
            <a:r>
              <a:rPr lang="en-US" altLang="ja-JP" sz="2000" dirty="0">
                <a:ea typeface="ＭＳ Ｐゴシック" panose="020B0600070205080204" pitchFamily="34" charset="-128"/>
              </a:rPr>
              <a:t> is the number of </a:t>
            </a:r>
            <a:r>
              <a:rPr lang="en-US" altLang="ja-JP" sz="2000" dirty="0">
                <a:solidFill>
                  <a:srgbClr val="3333CC"/>
                </a:solidFill>
                <a:ea typeface="ＭＳ Ｐゴシック" panose="020B0600070205080204" pitchFamily="34" charset="-128"/>
              </a:rPr>
              <a:t>correctly classified positive examples</a:t>
            </a:r>
            <a:r>
              <a:rPr lang="en-US" altLang="ja-JP" sz="2000" dirty="0">
                <a:ea typeface="ＭＳ Ｐゴシック" panose="020B0600070205080204" pitchFamily="34" charset="-128"/>
              </a:rPr>
              <a:t> divided by the total number of actual positive examples in the test set. </a:t>
            </a:r>
            <a:endParaRPr lang="en-US" altLang="en-US" sz="2000" dirty="0"/>
          </a:p>
        </p:txBody>
      </p:sp>
      <p:sp>
        <p:nvSpPr>
          <p:cNvPr id="55303" name="Rectangle 10">
            <a:extLst>
              <a:ext uri="{FF2B5EF4-FFF2-40B4-BE49-F238E27FC236}">
                <a16:creationId xmlns:a16="http://schemas.microsoft.com/office/drawing/2014/main" id="{F31ABB56-1494-B6B4-4A80-278C661F4A7E}"/>
              </a:ext>
            </a:extLst>
          </p:cNvPr>
          <p:cNvSpPr>
            <a:spLocks noChangeArrowheads="1"/>
          </p:cNvSpPr>
          <p:nvPr/>
        </p:nvSpPr>
        <p:spPr bwMode="auto">
          <a:xfrm>
            <a:off x="1524000" y="2966264"/>
            <a:ext cx="3706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55304" name="Object 9">
            <a:extLst>
              <a:ext uri="{FF2B5EF4-FFF2-40B4-BE49-F238E27FC236}">
                <a16:creationId xmlns:a16="http://schemas.microsoft.com/office/drawing/2014/main" id="{A1B3B698-E1CE-CB2E-BE13-DE3EFE6AF0D7}"/>
              </a:ext>
            </a:extLst>
          </p:cNvPr>
          <p:cNvGraphicFramePr>
            <a:graphicFrameLocks noChangeAspect="1"/>
          </p:cNvGraphicFramePr>
          <p:nvPr>
            <p:extLst>
              <p:ext uri="{D42A27DB-BD31-4B8C-83A1-F6EECF244321}">
                <p14:modId xmlns:p14="http://schemas.microsoft.com/office/powerpoint/2010/main" val="1015962300"/>
              </p:ext>
            </p:extLst>
          </p:nvPr>
        </p:nvGraphicFramePr>
        <p:xfrm>
          <a:off x="2925731" y="3414794"/>
          <a:ext cx="5256213" cy="1066800"/>
        </p:xfrm>
        <a:graphic>
          <a:graphicData uri="http://schemas.openxmlformats.org/presentationml/2006/ole">
            <mc:AlternateContent xmlns:mc="http://schemas.openxmlformats.org/markup-compatibility/2006">
              <mc:Choice xmlns:v="urn:schemas-microsoft-com:vml" Requires="v">
                <p:oleObj name="Equation" r:id="rId3" imgW="1828800" imgH="368300" progId="Equation.3">
                  <p:embed/>
                </p:oleObj>
              </mc:Choice>
              <mc:Fallback>
                <p:oleObj name="Equation" r:id="rId3" imgW="1828800" imgH="368300" progId="Equation.3">
                  <p:embed/>
                  <p:pic>
                    <p:nvPicPr>
                      <p:cNvPr id="55304" name="Object 9">
                        <a:extLst>
                          <a:ext uri="{FF2B5EF4-FFF2-40B4-BE49-F238E27FC236}">
                            <a16:creationId xmlns:a16="http://schemas.microsoft.com/office/drawing/2014/main" id="{A1B3B698-E1CE-CB2E-BE13-DE3EFE6AF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31" y="3414794"/>
                        <a:ext cx="52562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a:extLst>
              <a:ext uri="{FF2B5EF4-FFF2-40B4-BE49-F238E27FC236}">
                <a16:creationId xmlns:a16="http://schemas.microsoft.com/office/drawing/2014/main" id="{C6551587-6C2D-378E-A913-C734EB5963A6}"/>
              </a:ext>
            </a:extLst>
          </p:cNvPr>
          <p:cNvSpPr>
            <a:spLocks noGrp="1" noChangeArrowheads="1"/>
          </p:cNvSpPr>
          <p:nvPr>
            <p:ph type="title"/>
          </p:nvPr>
        </p:nvSpPr>
        <p:spPr/>
        <p:txBody>
          <a:bodyPr/>
          <a:lstStyle/>
          <a:p>
            <a:pPr eaLnBrk="1" hangingPunct="1"/>
            <a:r>
              <a:rPr lang="en-US" altLang="en-US" dirty="0"/>
              <a:t>An example</a:t>
            </a:r>
          </a:p>
        </p:txBody>
      </p:sp>
      <p:pic>
        <p:nvPicPr>
          <p:cNvPr id="56326" name="Picture 4">
            <a:extLst>
              <a:ext uri="{FF2B5EF4-FFF2-40B4-BE49-F238E27FC236}">
                <a16:creationId xmlns:a16="http://schemas.microsoft.com/office/drawing/2014/main" id="{7248A283-2F43-D6BC-8994-1FDB0F7804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454797" y="2020157"/>
            <a:ext cx="7528958" cy="1121695"/>
          </a:xfrm>
          <a:noFill/>
        </p:spPr>
      </p:pic>
      <p:sp>
        <p:nvSpPr>
          <p:cNvPr id="56325" name="Rectangle 3">
            <a:extLst>
              <a:ext uri="{FF2B5EF4-FFF2-40B4-BE49-F238E27FC236}">
                <a16:creationId xmlns:a16="http://schemas.microsoft.com/office/drawing/2014/main" id="{FE0574AB-80F1-D574-10AF-079A439DCDCB}"/>
              </a:ext>
            </a:extLst>
          </p:cNvPr>
          <p:cNvSpPr>
            <a:spLocks noGrp="1" noChangeArrowheads="1"/>
          </p:cNvSpPr>
          <p:nvPr>
            <p:ph type="body" sz="half" idx="4294967295"/>
          </p:nvPr>
        </p:nvSpPr>
        <p:spPr>
          <a:xfrm>
            <a:off x="1451579" y="3425502"/>
            <a:ext cx="9698503" cy="2751364"/>
          </a:xfrm>
        </p:spPr>
        <p:txBody>
          <a:bodyPr>
            <a:normAutofit fontScale="92500"/>
          </a:bodyPr>
          <a:lstStyle/>
          <a:p>
            <a:pPr eaLnBrk="1" hangingPunct="1"/>
            <a:r>
              <a:rPr lang="en-US" altLang="ja-JP" sz="2600" dirty="0">
                <a:solidFill>
                  <a:srgbClr val="FF0000"/>
                </a:solidFill>
                <a:ea typeface="ＭＳ Ｐゴシック" panose="020B0600070205080204" pitchFamily="34" charset="-128"/>
              </a:rPr>
              <a:t>This confusion matrix gives</a:t>
            </a:r>
            <a:r>
              <a:rPr lang="en-US" altLang="ja-JP" sz="2600" dirty="0">
                <a:ea typeface="ＭＳ Ｐゴシック" panose="020B0600070205080204" pitchFamily="34" charset="-128"/>
              </a:rPr>
              <a:t> </a:t>
            </a:r>
          </a:p>
          <a:p>
            <a:pPr lvl="1" eaLnBrk="1" hangingPunct="1"/>
            <a:r>
              <a:rPr lang="en-US" altLang="ja-JP" sz="2200" dirty="0">
                <a:solidFill>
                  <a:srgbClr val="3333CC"/>
                </a:solidFill>
                <a:ea typeface="ＭＳ Ｐゴシック" panose="020B0600070205080204" pitchFamily="34" charset="-128"/>
              </a:rPr>
              <a:t>precision </a:t>
            </a:r>
            <a:r>
              <a:rPr lang="en-US" altLang="ja-JP" sz="2200" i="1" dirty="0">
                <a:solidFill>
                  <a:srgbClr val="3333CC"/>
                </a:solidFill>
                <a:ea typeface="ＭＳ Ｐゴシック" panose="020B0600070205080204" pitchFamily="34" charset="-128"/>
              </a:rPr>
              <a:t>p</a:t>
            </a:r>
            <a:r>
              <a:rPr lang="en-US" altLang="ja-JP" sz="2200" dirty="0">
                <a:solidFill>
                  <a:srgbClr val="3333CC"/>
                </a:solidFill>
                <a:ea typeface="ＭＳ Ｐゴシック" panose="020B0600070205080204" pitchFamily="34" charset="-128"/>
              </a:rPr>
              <a:t> = 100% and </a:t>
            </a:r>
          </a:p>
          <a:p>
            <a:pPr lvl="1" eaLnBrk="1" hangingPunct="1"/>
            <a:r>
              <a:rPr lang="en-US" altLang="ja-JP" sz="2200" dirty="0">
                <a:solidFill>
                  <a:srgbClr val="3333CC"/>
                </a:solidFill>
                <a:ea typeface="ＭＳ Ｐゴシック" panose="020B0600070205080204" pitchFamily="34" charset="-128"/>
              </a:rPr>
              <a:t>recall </a:t>
            </a:r>
            <a:r>
              <a:rPr lang="en-US" altLang="ja-JP" sz="2200" i="1" dirty="0">
                <a:solidFill>
                  <a:srgbClr val="3333CC"/>
                </a:solidFill>
                <a:ea typeface="ＭＳ Ｐゴシック" panose="020B0600070205080204" pitchFamily="34" charset="-128"/>
              </a:rPr>
              <a:t>r</a:t>
            </a:r>
            <a:r>
              <a:rPr lang="en-US" altLang="ja-JP" sz="2200" dirty="0">
                <a:solidFill>
                  <a:srgbClr val="3333CC"/>
                </a:solidFill>
                <a:ea typeface="ＭＳ Ｐゴシック" panose="020B0600070205080204" pitchFamily="34" charset="-128"/>
              </a:rPr>
              <a:t> = 1% </a:t>
            </a:r>
          </a:p>
          <a:p>
            <a:pPr lvl="1" eaLnBrk="1" hangingPunct="1">
              <a:buFont typeface="Wingdings" panose="05000000000000000000" pitchFamily="2" charset="2"/>
              <a:buNone/>
            </a:pPr>
            <a:r>
              <a:rPr lang="en-US" altLang="ja-JP" sz="2200" dirty="0">
                <a:ea typeface="ＭＳ Ｐゴシック" panose="020B0600070205080204" pitchFamily="34" charset="-128"/>
              </a:rPr>
              <a:t>	because we only classified one positive example correctly and no negative examples wrongly. </a:t>
            </a:r>
          </a:p>
          <a:p>
            <a:pPr eaLnBrk="1" hangingPunct="1"/>
            <a:r>
              <a:rPr lang="en-US" altLang="en-US" sz="2600" dirty="0">
                <a:solidFill>
                  <a:srgbClr val="3333CC"/>
                </a:solidFill>
              </a:rPr>
              <a:t>Note: </a:t>
            </a:r>
            <a:r>
              <a:rPr lang="en-US" altLang="en-US" sz="2600" dirty="0"/>
              <a:t>precision and recall only measure classification on the positive class.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a:extLst>
              <a:ext uri="{FF2B5EF4-FFF2-40B4-BE49-F238E27FC236}">
                <a16:creationId xmlns:a16="http://schemas.microsoft.com/office/drawing/2014/main" id="{02151561-7138-0BAF-21CE-D60F03947296}"/>
              </a:ext>
            </a:extLst>
          </p:cNvPr>
          <p:cNvSpPr>
            <a:spLocks noGrp="1" noChangeArrowheads="1"/>
          </p:cNvSpPr>
          <p:nvPr>
            <p:ph type="title"/>
          </p:nvPr>
        </p:nvSpPr>
        <p:spPr/>
        <p:txBody>
          <a:bodyPr/>
          <a:lstStyle/>
          <a:p>
            <a:pPr eaLnBrk="1" hangingPunct="1"/>
            <a:r>
              <a:rPr lang="en-US" altLang="en-US" dirty="0"/>
              <a:t>F</a:t>
            </a:r>
            <a:r>
              <a:rPr lang="en-US" altLang="en-US" baseline="-25000" dirty="0"/>
              <a:t>1</a:t>
            </a:r>
            <a:r>
              <a:rPr lang="en-US" altLang="en-US" dirty="0"/>
              <a:t>-value (also called F</a:t>
            </a:r>
            <a:r>
              <a:rPr lang="en-US" altLang="en-US" baseline="-25000" dirty="0"/>
              <a:t>1</a:t>
            </a:r>
            <a:r>
              <a:rPr lang="en-US" altLang="en-US" dirty="0"/>
              <a:t>-score)</a:t>
            </a:r>
          </a:p>
        </p:txBody>
      </p:sp>
      <p:pic>
        <p:nvPicPr>
          <p:cNvPr id="57350" name="Picture 4">
            <a:extLst>
              <a:ext uri="{FF2B5EF4-FFF2-40B4-BE49-F238E27FC236}">
                <a16:creationId xmlns:a16="http://schemas.microsoft.com/office/drawing/2014/main" id="{14DDBB82-F5B0-6FB9-C7B0-EA94D198FD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4404049" y="3045064"/>
            <a:ext cx="4553338" cy="1610911"/>
          </a:xfrm>
          <a:noFill/>
        </p:spPr>
      </p:pic>
      <p:sp>
        <p:nvSpPr>
          <p:cNvPr id="57349" name="Rectangle 3">
            <a:extLst>
              <a:ext uri="{FF2B5EF4-FFF2-40B4-BE49-F238E27FC236}">
                <a16:creationId xmlns:a16="http://schemas.microsoft.com/office/drawing/2014/main" id="{782BEA97-4A39-ADBE-14D3-1DF59DCD4253}"/>
              </a:ext>
            </a:extLst>
          </p:cNvPr>
          <p:cNvSpPr>
            <a:spLocks noGrp="1" noChangeArrowheads="1"/>
          </p:cNvSpPr>
          <p:nvPr>
            <p:ph type="body" sz="half" idx="4294967295"/>
          </p:nvPr>
        </p:nvSpPr>
        <p:spPr>
          <a:xfrm>
            <a:off x="1376933" y="2073991"/>
            <a:ext cx="9603275" cy="3962854"/>
          </a:xfrm>
        </p:spPr>
        <p:txBody>
          <a:bodyPr>
            <a:normAutofit/>
          </a:bodyPr>
          <a:lstStyle/>
          <a:p>
            <a:pPr eaLnBrk="1" hangingPunct="1"/>
            <a:r>
              <a:rPr lang="en-US" altLang="en-US" sz="2200" dirty="0"/>
              <a:t>It is hard to compare two classifiers using two measures. F</a:t>
            </a:r>
            <a:r>
              <a:rPr lang="en-US" altLang="en-US" sz="2200" baseline="-25000" dirty="0">
                <a:ea typeface="ＭＳ Ｐゴシック" panose="020B0600070205080204" pitchFamily="34" charset="-128"/>
              </a:rPr>
              <a:t>1</a:t>
            </a:r>
            <a:r>
              <a:rPr lang="en-US" altLang="en-US" sz="2200" dirty="0"/>
              <a:t> score combines precision and recall into one measure</a:t>
            </a:r>
          </a:p>
          <a:p>
            <a:pPr eaLnBrk="1" hangingPunct="1"/>
            <a:endParaRPr lang="en-US" altLang="en-US" sz="2200" dirty="0"/>
          </a:p>
          <a:p>
            <a:pPr eaLnBrk="1" hangingPunct="1"/>
            <a:endParaRPr lang="en-US" altLang="en-US" sz="2200" dirty="0"/>
          </a:p>
          <a:p>
            <a:pPr eaLnBrk="1" hangingPunct="1"/>
            <a:endParaRPr lang="en-US" altLang="en-US" sz="2200" dirty="0"/>
          </a:p>
          <a:p>
            <a:pPr eaLnBrk="1" hangingPunct="1"/>
            <a:r>
              <a:rPr lang="en-US" altLang="ja-JP" sz="2200" dirty="0">
                <a:ea typeface="ＭＳ Ｐゴシック" panose="020B0600070205080204" pitchFamily="34" charset="-128"/>
              </a:rPr>
              <a:t>The harmonic mean of two numbers tends to be closer to the smaller of the two. </a:t>
            </a:r>
          </a:p>
          <a:p>
            <a:pPr eaLnBrk="1" hangingPunct="1"/>
            <a:r>
              <a:rPr lang="en-US" altLang="ja-JP" sz="2200" dirty="0">
                <a:ea typeface="ＭＳ Ｐゴシック" panose="020B0600070205080204" pitchFamily="34" charset="-128"/>
              </a:rPr>
              <a:t>For F</a:t>
            </a:r>
            <a:r>
              <a:rPr lang="en-US" altLang="ja-JP" sz="2200" baseline="-25000" dirty="0">
                <a:ea typeface="ＭＳ Ｐゴシック" panose="020B0600070205080204" pitchFamily="34" charset="-128"/>
              </a:rPr>
              <a:t>1</a:t>
            </a:r>
            <a:r>
              <a:rPr lang="en-US" altLang="ja-JP" sz="2200" dirty="0">
                <a:ea typeface="ＭＳ Ｐゴシック" panose="020B0600070205080204" pitchFamily="34" charset="-128"/>
              </a:rPr>
              <a:t>-value to be large, both </a:t>
            </a:r>
            <a:r>
              <a:rPr lang="en-US" altLang="ja-JP" sz="2200" i="1" dirty="0">
                <a:ea typeface="ＭＳ Ｐゴシック" panose="020B0600070205080204" pitchFamily="34" charset="-128"/>
              </a:rPr>
              <a:t>p</a:t>
            </a:r>
            <a:r>
              <a:rPr lang="en-US" altLang="ja-JP" sz="2200" dirty="0">
                <a:ea typeface="ＭＳ Ｐゴシック" panose="020B0600070205080204" pitchFamily="34" charset="-128"/>
              </a:rPr>
              <a:t> and </a:t>
            </a:r>
            <a:r>
              <a:rPr lang="en-US" altLang="ja-JP" sz="2200" i="1" dirty="0">
                <a:ea typeface="ＭＳ Ｐゴシック" panose="020B0600070205080204" pitchFamily="34" charset="-128"/>
              </a:rPr>
              <a:t>r</a:t>
            </a:r>
            <a:r>
              <a:rPr lang="en-US" altLang="ja-JP" sz="2200" dirty="0">
                <a:ea typeface="ＭＳ Ｐゴシック" panose="020B0600070205080204" pitchFamily="34" charset="-128"/>
              </a:rPr>
              <a:t> much be large. </a:t>
            </a:r>
            <a:endParaRPr lang="en-US" altLang="en-US" sz="2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790984B9-9BA5-D9A2-4038-A37D79A12434}"/>
              </a:ext>
            </a:extLst>
          </p:cNvPr>
          <p:cNvSpPr>
            <a:spLocks noGrp="1"/>
          </p:cNvSpPr>
          <p:nvPr>
            <p:ph type="title"/>
          </p:nvPr>
        </p:nvSpPr>
        <p:spPr>
          <a:xfrm>
            <a:off x="1451579" y="736404"/>
            <a:ext cx="9435209" cy="1139825"/>
          </a:xfrm>
        </p:spPr>
        <p:txBody>
          <a:bodyPr/>
          <a:lstStyle/>
          <a:p>
            <a:pPr eaLnBrk="1" hangingPunct="1"/>
            <a:r>
              <a:rPr lang="en-US" altLang="en-US" dirty="0"/>
              <a:t>Receive operating characteristics curve</a:t>
            </a:r>
          </a:p>
        </p:txBody>
      </p:sp>
      <p:sp>
        <p:nvSpPr>
          <p:cNvPr id="58371" name="Content Placeholder 2">
            <a:extLst>
              <a:ext uri="{FF2B5EF4-FFF2-40B4-BE49-F238E27FC236}">
                <a16:creationId xmlns:a16="http://schemas.microsoft.com/office/drawing/2014/main" id="{BEAA70A6-4F33-F62B-D0FF-86F080A9C781}"/>
              </a:ext>
            </a:extLst>
          </p:cNvPr>
          <p:cNvSpPr>
            <a:spLocks noGrp="1"/>
          </p:cNvSpPr>
          <p:nvPr>
            <p:ph idx="1"/>
          </p:nvPr>
        </p:nvSpPr>
        <p:spPr/>
        <p:txBody>
          <a:bodyPr/>
          <a:lstStyle/>
          <a:p>
            <a:pPr eaLnBrk="1" hangingPunct="1"/>
            <a:r>
              <a:rPr lang="en-US" altLang="en-US" dirty="0"/>
              <a:t>It is commonly called the </a:t>
            </a:r>
            <a:r>
              <a:rPr lang="en-US" altLang="en-US" dirty="0">
                <a:solidFill>
                  <a:srgbClr val="FF0000"/>
                </a:solidFill>
              </a:rPr>
              <a:t>ROC curve.</a:t>
            </a:r>
          </a:p>
          <a:p>
            <a:pPr eaLnBrk="1" hangingPunct="1"/>
            <a:r>
              <a:rPr lang="en-US" altLang="en-US" dirty="0"/>
              <a:t>It is a plot of the </a:t>
            </a:r>
            <a:r>
              <a:rPr lang="en-US" altLang="en-US" dirty="0">
                <a:solidFill>
                  <a:srgbClr val="3333CC"/>
                </a:solidFill>
              </a:rPr>
              <a:t>true positive rate (TPR) </a:t>
            </a:r>
            <a:r>
              <a:rPr lang="en-US" altLang="en-US" dirty="0"/>
              <a:t>against the </a:t>
            </a:r>
            <a:r>
              <a:rPr lang="en-US" altLang="en-US" dirty="0">
                <a:solidFill>
                  <a:srgbClr val="3333CC"/>
                </a:solidFill>
              </a:rPr>
              <a:t>false positive rate (FPR).</a:t>
            </a:r>
          </a:p>
          <a:p>
            <a:pPr eaLnBrk="1" hangingPunct="1"/>
            <a:r>
              <a:rPr lang="en-US" altLang="en-US" dirty="0">
                <a:solidFill>
                  <a:srgbClr val="3333CC"/>
                </a:solidFill>
              </a:rPr>
              <a:t>True positive rate:</a:t>
            </a:r>
          </a:p>
          <a:p>
            <a:pPr eaLnBrk="1" hangingPunct="1"/>
            <a:endParaRPr lang="en-US" altLang="en-US" dirty="0">
              <a:solidFill>
                <a:srgbClr val="FF0000"/>
              </a:solidFill>
            </a:endParaRPr>
          </a:p>
          <a:p>
            <a:pPr eaLnBrk="1" hangingPunct="1"/>
            <a:endParaRPr lang="en-US" altLang="en-US" dirty="0">
              <a:solidFill>
                <a:srgbClr val="FF0000"/>
              </a:solidFill>
            </a:endParaRPr>
          </a:p>
          <a:p>
            <a:pPr eaLnBrk="1" hangingPunct="1"/>
            <a:r>
              <a:rPr lang="en-US" altLang="en-US" dirty="0">
                <a:solidFill>
                  <a:srgbClr val="3333CC"/>
                </a:solidFill>
              </a:rPr>
              <a:t>False positive rate:</a:t>
            </a:r>
          </a:p>
        </p:txBody>
      </p:sp>
      <p:pic>
        <p:nvPicPr>
          <p:cNvPr id="58374" name="Picture 2">
            <a:extLst>
              <a:ext uri="{FF2B5EF4-FFF2-40B4-BE49-F238E27FC236}">
                <a16:creationId xmlns:a16="http://schemas.microsoft.com/office/drawing/2014/main" id="{9890C52A-DEC4-232A-06F7-CDD942B0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321051"/>
            <a:ext cx="25273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5" name="Picture 3">
            <a:extLst>
              <a:ext uri="{FF2B5EF4-FFF2-40B4-BE49-F238E27FC236}">
                <a16:creationId xmlns:a16="http://schemas.microsoft.com/office/drawing/2014/main" id="{F78967B7-0552-3126-3E9D-573FCFFBD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6" y="4905376"/>
            <a:ext cx="267652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7D585F14-DA3D-12C0-E69A-AAF9836ED02C}"/>
              </a:ext>
            </a:extLst>
          </p:cNvPr>
          <p:cNvSpPr>
            <a:spLocks noGrp="1"/>
          </p:cNvSpPr>
          <p:nvPr>
            <p:ph type="title"/>
          </p:nvPr>
        </p:nvSpPr>
        <p:spPr/>
        <p:txBody>
          <a:bodyPr/>
          <a:lstStyle/>
          <a:p>
            <a:pPr eaLnBrk="1" hangingPunct="1"/>
            <a:r>
              <a:rPr lang="en-US" altLang="en-US" dirty="0"/>
              <a:t>Sensitivity and Specificity</a:t>
            </a:r>
          </a:p>
        </p:txBody>
      </p:sp>
      <p:sp>
        <p:nvSpPr>
          <p:cNvPr id="59395" name="Content Placeholder 2">
            <a:extLst>
              <a:ext uri="{FF2B5EF4-FFF2-40B4-BE49-F238E27FC236}">
                <a16:creationId xmlns:a16="http://schemas.microsoft.com/office/drawing/2014/main" id="{2DCE5473-1BC3-6BBD-7D8C-720256A20AED}"/>
              </a:ext>
            </a:extLst>
          </p:cNvPr>
          <p:cNvSpPr>
            <a:spLocks noGrp="1"/>
          </p:cNvSpPr>
          <p:nvPr>
            <p:ph idx="1"/>
          </p:nvPr>
        </p:nvSpPr>
        <p:spPr/>
        <p:txBody>
          <a:bodyPr/>
          <a:lstStyle/>
          <a:p>
            <a:pPr eaLnBrk="1" hangingPunct="1"/>
            <a:r>
              <a:rPr lang="en-US" altLang="en-US" dirty="0"/>
              <a:t>In statistics, there are two other evaluation measures:</a:t>
            </a:r>
          </a:p>
          <a:p>
            <a:pPr lvl="1" eaLnBrk="1" hangingPunct="1"/>
            <a:r>
              <a:rPr lang="en-US" altLang="en-US" dirty="0">
                <a:solidFill>
                  <a:srgbClr val="3333CC"/>
                </a:solidFill>
              </a:rPr>
              <a:t>Sensitivity</a:t>
            </a:r>
            <a:r>
              <a:rPr lang="en-US" altLang="en-US" dirty="0"/>
              <a:t>: Same as TPR</a:t>
            </a:r>
          </a:p>
          <a:p>
            <a:pPr lvl="1" eaLnBrk="1" hangingPunct="1"/>
            <a:r>
              <a:rPr lang="en-US" altLang="en-US" dirty="0">
                <a:solidFill>
                  <a:srgbClr val="3333CC"/>
                </a:solidFill>
              </a:rPr>
              <a:t>Specificity</a:t>
            </a:r>
            <a:r>
              <a:rPr lang="en-US" altLang="en-US" dirty="0"/>
              <a:t>: Also called </a:t>
            </a:r>
            <a:r>
              <a:rPr lang="en-US" altLang="en-US" dirty="0">
                <a:solidFill>
                  <a:srgbClr val="3333CC"/>
                </a:solidFill>
              </a:rPr>
              <a:t>True Negative Rate </a:t>
            </a:r>
            <a:r>
              <a:rPr lang="en-US" altLang="en-US" dirty="0"/>
              <a:t>(TNR)</a:t>
            </a:r>
          </a:p>
          <a:p>
            <a:pPr eaLnBrk="1" hangingPunct="1"/>
            <a:endParaRPr lang="en-US" altLang="en-US" dirty="0"/>
          </a:p>
          <a:p>
            <a:pPr eaLnBrk="1" hangingPunct="1"/>
            <a:endParaRPr lang="en-US" altLang="en-US" dirty="0"/>
          </a:p>
          <a:p>
            <a:pPr eaLnBrk="1" hangingPunct="1"/>
            <a:r>
              <a:rPr lang="en-US" altLang="en-US" dirty="0"/>
              <a:t>Then we have</a:t>
            </a:r>
          </a:p>
        </p:txBody>
      </p:sp>
      <p:pic>
        <p:nvPicPr>
          <p:cNvPr id="59398" name="Picture 2">
            <a:extLst>
              <a:ext uri="{FF2B5EF4-FFF2-40B4-BE49-F238E27FC236}">
                <a16:creationId xmlns:a16="http://schemas.microsoft.com/office/drawing/2014/main" id="{B9181EF4-F01D-8409-5767-BAD63E7AE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939" y="3608388"/>
            <a:ext cx="269557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9399" name="Picture 4">
            <a:extLst>
              <a:ext uri="{FF2B5EF4-FFF2-40B4-BE49-F238E27FC236}">
                <a16:creationId xmlns:a16="http://schemas.microsoft.com/office/drawing/2014/main" id="{9023135A-9C46-00AA-30C4-15DB0E02A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938" y="5265738"/>
            <a:ext cx="3605212"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FA490834-6ADE-3A17-B526-AD55792D9B4B}"/>
              </a:ext>
            </a:extLst>
          </p:cNvPr>
          <p:cNvSpPr>
            <a:spLocks noGrp="1"/>
          </p:cNvSpPr>
          <p:nvPr>
            <p:ph type="title"/>
          </p:nvPr>
        </p:nvSpPr>
        <p:spPr/>
        <p:txBody>
          <a:bodyPr/>
          <a:lstStyle/>
          <a:p>
            <a:pPr eaLnBrk="1" hangingPunct="1"/>
            <a:r>
              <a:rPr lang="en-US" altLang="en-US" dirty="0"/>
              <a:t>Example ROC curves</a:t>
            </a:r>
          </a:p>
        </p:txBody>
      </p:sp>
      <p:pic>
        <p:nvPicPr>
          <p:cNvPr id="60422" name="Picture 2">
            <a:extLst>
              <a:ext uri="{FF2B5EF4-FFF2-40B4-BE49-F238E27FC236}">
                <a16:creationId xmlns:a16="http://schemas.microsoft.com/office/drawing/2014/main" id="{4BC136DA-DB17-8C2D-589D-31112974E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67270"/>
            <a:ext cx="8696131" cy="388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161F0C73-B345-0A27-F100-8977084AD93E}"/>
              </a:ext>
            </a:extLst>
          </p:cNvPr>
          <p:cNvSpPr>
            <a:spLocks noGrp="1"/>
          </p:cNvSpPr>
          <p:nvPr>
            <p:ph type="title"/>
          </p:nvPr>
        </p:nvSpPr>
        <p:spPr/>
        <p:txBody>
          <a:bodyPr/>
          <a:lstStyle/>
          <a:p>
            <a:pPr eaLnBrk="1" hangingPunct="1"/>
            <a:r>
              <a:rPr lang="en-US" altLang="en-US" dirty="0"/>
              <a:t>Area under the curve (AUC)</a:t>
            </a:r>
          </a:p>
        </p:txBody>
      </p:sp>
      <p:sp>
        <p:nvSpPr>
          <p:cNvPr id="3" name="Content Placeholder 2">
            <a:extLst>
              <a:ext uri="{FF2B5EF4-FFF2-40B4-BE49-F238E27FC236}">
                <a16:creationId xmlns:a16="http://schemas.microsoft.com/office/drawing/2014/main" id="{A45C3418-B626-7C83-63DC-E404BF7C706C}"/>
              </a:ext>
            </a:extLst>
          </p:cNvPr>
          <p:cNvSpPr>
            <a:spLocks noGrp="1"/>
          </p:cNvSpPr>
          <p:nvPr>
            <p:ph idx="1"/>
          </p:nvPr>
        </p:nvSpPr>
        <p:spPr>
          <a:xfrm>
            <a:off x="1451579" y="2015732"/>
            <a:ext cx="9603275" cy="3890546"/>
          </a:xfrm>
        </p:spPr>
        <p:txBody>
          <a:bodyPr>
            <a:normAutofit/>
          </a:bodyPr>
          <a:lstStyle/>
          <a:p>
            <a:pPr eaLnBrk="1" hangingPunct="1">
              <a:defRPr/>
            </a:pPr>
            <a:r>
              <a:rPr lang="en-US" sz="2400" dirty="0"/>
              <a:t>Which classifier is better, C</a:t>
            </a:r>
            <a:r>
              <a:rPr lang="en-US" sz="2400" baseline="-25000" dirty="0"/>
              <a:t>1</a:t>
            </a:r>
            <a:r>
              <a:rPr lang="en-US" sz="2400" dirty="0"/>
              <a:t> or C</a:t>
            </a:r>
            <a:r>
              <a:rPr lang="en-US" sz="2400" baseline="-25000" dirty="0"/>
              <a:t>2</a:t>
            </a:r>
            <a:r>
              <a:rPr lang="en-US" sz="2400" dirty="0"/>
              <a:t>? </a:t>
            </a:r>
          </a:p>
          <a:p>
            <a:pPr lvl="1" eaLnBrk="1" hangingPunct="1">
              <a:defRPr/>
            </a:pPr>
            <a:r>
              <a:rPr lang="en-US" sz="2400" dirty="0"/>
              <a:t>It depends on which region you talk about.</a:t>
            </a:r>
          </a:p>
          <a:p>
            <a:pPr eaLnBrk="1" hangingPunct="1">
              <a:defRPr/>
            </a:pPr>
            <a:r>
              <a:rPr lang="en-US" sz="2400" dirty="0"/>
              <a:t>Can we have one measure?</a:t>
            </a:r>
          </a:p>
          <a:p>
            <a:pPr lvl="1" eaLnBrk="1" hangingPunct="1">
              <a:defRPr/>
            </a:pPr>
            <a:r>
              <a:rPr lang="en-US" sz="2400" dirty="0"/>
              <a:t>Yes, we compute the area under the curve (AUC)</a:t>
            </a:r>
          </a:p>
          <a:p>
            <a:pPr eaLnBrk="1" hangingPunct="1">
              <a:defRPr/>
            </a:pPr>
            <a:r>
              <a:rPr lang="en-US" sz="2400" dirty="0"/>
              <a:t>If AUC for </a:t>
            </a:r>
            <a:r>
              <a:rPr lang="en-US" sz="2400" dirty="0" err="1"/>
              <a:t>C</a:t>
            </a:r>
            <a:r>
              <a:rPr lang="en-US" sz="2400" baseline="-25000" dirty="0" err="1"/>
              <a:t>i</a:t>
            </a:r>
            <a:r>
              <a:rPr lang="en-US" sz="2400" dirty="0"/>
              <a:t> is greater than that of </a:t>
            </a:r>
            <a:r>
              <a:rPr lang="en-US" sz="2400" dirty="0" err="1"/>
              <a:t>C</a:t>
            </a:r>
            <a:r>
              <a:rPr lang="en-US" sz="2400" baseline="-25000" dirty="0" err="1"/>
              <a:t>j</a:t>
            </a:r>
            <a:r>
              <a:rPr lang="en-US" sz="2400" dirty="0"/>
              <a:t>, it is said that </a:t>
            </a:r>
            <a:r>
              <a:rPr lang="en-US" sz="2400" dirty="0" err="1"/>
              <a:t>C</a:t>
            </a:r>
            <a:r>
              <a:rPr lang="en-US" sz="2400" baseline="-25000" dirty="0" err="1"/>
              <a:t>i</a:t>
            </a:r>
            <a:r>
              <a:rPr lang="en-US" sz="2400" dirty="0"/>
              <a:t> is better than </a:t>
            </a:r>
            <a:r>
              <a:rPr lang="en-US" sz="2400" dirty="0" err="1"/>
              <a:t>C</a:t>
            </a:r>
            <a:r>
              <a:rPr lang="en-US" sz="2400" baseline="-25000" dirty="0" err="1"/>
              <a:t>j</a:t>
            </a:r>
            <a:r>
              <a:rPr lang="en-US" sz="2400" dirty="0"/>
              <a:t>. </a:t>
            </a:r>
          </a:p>
          <a:p>
            <a:pPr lvl="1" eaLnBrk="1" hangingPunct="1">
              <a:defRPr/>
            </a:pPr>
            <a:r>
              <a:rPr lang="en-US" sz="2400" dirty="0">
                <a:ea typeface="+mn-ea"/>
                <a:cs typeface="+mn-cs"/>
              </a:rPr>
              <a:t>If a classifier is perfect, its AUC value is 1</a:t>
            </a:r>
          </a:p>
          <a:p>
            <a:pPr lvl="1" eaLnBrk="1" hangingPunct="1">
              <a:defRPr/>
            </a:pPr>
            <a:r>
              <a:rPr lang="en-US" sz="2400" dirty="0">
                <a:ea typeface="+mn-ea"/>
                <a:cs typeface="+mn-cs"/>
              </a:rPr>
              <a:t>If a classifier makes all random guesses, its AUC value is 0.5.</a:t>
            </a:r>
            <a:endParaRPr 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1C38A9DC-1414-12F3-67B2-718B5636FFA2}"/>
              </a:ext>
            </a:extLst>
          </p:cNvPr>
          <p:cNvSpPr>
            <a:spLocks noGrp="1"/>
          </p:cNvSpPr>
          <p:nvPr>
            <p:ph type="title"/>
          </p:nvPr>
        </p:nvSpPr>
        <p:spPr/>
        <p:txBody>
          <a:bodyPr/>
          <a:lstStyle/>
          <a:p>
            <a:pPr eaLnBrk="1" hangingPunct="1"/>
            <a:r>
              <a:rPr lang="en-US" altLang="en-US" dirty="0"/>
              <a:t>Drawing an ROC curve</a:t>
            </a:r>
          </a:p>
        </p:txBody>
      </p:sp>
      <p:pic>
        <p:nvPicPr>
          <p:cNvPr id="62469" name="Picture 3">
            <a:extLst>
              <a:ext uri="{FF2B5EF4-FFF2-40B4-BE49-F238E27FC236}">
                <a16:creationId xmlns:a16="http://schemas.microsoft.com/office/drawing/2014/main" id="{0FBCA4F9-F560-7F0C-C89C-1DA51F880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539" y="1964333"/>
            <a:ext cx="6548989" cy="417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8C57B-29DA-E346-87A5-AF727225F9A7}"/>
              </a:ext>
            </a:extLst>
          </p:cNvPr>
          <p:cNvSpPr>
            <a:spLocks noGrp="1"/>
          </p:cNvSpPr>
          <p:nvPr>
            <p:ph type="title"/>
          </p:nvPr>
        </p:nvSpPr>
        <p:spPr/>
        <p:txBody>
          <a:bodyPr/>
          <a:lstStyle/>
          <a:p>
            <a:r>
              <a:rPr lang="en-US" dirty="0"/>
              <a:t>What’s the Key?</a:t>
            </a:r>
          </a:p>
        </p:txBody>
      </p:sp>
      <p:sp>
        <p:nvSpPr>
          <p:cNvPr id="3" name="Content Placeholder 2">
            <a:extLst>
              <a:ext uri="{FF2B5EF4-FFF2-40B4-BE49-F238E27FC236}">
                <a16:creationId xmlns:a16="http://schemas.microsoft.com/office/drawing/2014/main" id="{4A0C12C2-629C-E64A-9DCE-02ACF5F72438}"/>
              </a:ext>
            </a:extLst>
          </p:cNvPr>
          <p:cNvSpPr>
            <a:spLocks noGrp="1"/>
          </p:cNvSpPr>
          <p:nvPr>
            <p:ph idx="1"/>
          </p:nvPr>
        </p:nvSpPr>
        <p:spPr/>
        <p:txBody>
          <a:bodyPr/>
          <a:lstStyle/>
          <a:p>
            <a:r>
              <a:rPr lang="en-US" dirty="0"/>
              <a:t>We don’t tell the computer how to make predictions.</a:t>
            </a:r>
          </a:p>
          <a:p>
            <a:r>
              <a:rPr lang="en-US" dirty="0"/>
              <a:t>We give the computer old examples, it figures out how to make predictions itself. </a:t>
            </a:r>
          </a:p>
        </p:txBody>
      </p:sp>
    </p:spTree>
    <p:extLst>
      <p:ext uri="{BB962C8B-B14F-4D97-AF65-F5344CB8AC3E}">
        <p14:creationId xmlns:p14="http://schemas.microsoft.com/office/powerpoint/2010/main" val="306568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a:extLst>
              <a:ext uri="{FF2B5EF4-FFF2-40B4-BE49-F238E27FC236}">
                <a16:creationId xmlns:a16="http://schemas.microsoft.com/office/drawing/2014/main" id="{39CECD04-632E-9E9F-D36A-839FADDD96E3}"/>
              </a:ext>
            </a:extLst>
          </p:cNvPr>
          <p:cNvSpPr>
            <a:spLocks noGrp="1" noChangeArrowheads="1"/>
          </p:cNvSpPr>
          <p:nvPr>
            <p:ph type="title"/>
          </p:nvPr>
        </p:nvSpPr>
        <p:spPr>
          <a:xfrm>
            <a:off x="1446247" y="547169"/>
            <a:ext cx="9713166" cy="1314450"/>
          </a:xfrm>
        </p:spPr>
        <p:txBody>
          <a:bodyPr>
            <a:normAutofit/>
          </a:bodyPr>
          <a:lstStyle/>
          <a:p>
            <a:pPr eaLnBrk="1" hangingPunct="1"/>
            <a:r>
              <a:rPr lang="en-GB" altLang="en-US" sz="4000" dirty="0"/>
              <a:t>Another evaluation method</a:t>
            </a:r>
            <a:r>
              <a:rPr lang="en-GB" altLang="en-US" sz="4400" dirty="0"/>
              <a:t>: </a:t>
            </a:r>
            <a:br>
              <a:rPr lang="en-GB" altLang="en-US" sz="4400" dirty="0"/>
            </a:br>
            <a:r>
              <a:rPr lang="en-GB" altLang="en-US" sz="4400" dirty="0"/>
              <a:t>		Scoring and ranking</a:t>
            </a:r>
          </a:p>
        </p:txBody>
      </p:sp>
      <p:sp>
        <p:nvSpPr>
          <p:cNvPr id="63493" name="Rectangle 3">
            <a:extLst>
              <a:ext uri="{FF2B5EF4-FFF2-40B4-BE49-F238E27FC236}">
                <a16:creationId xmlns:a16="http://schemas.microsoft.com/office/drawing/2014/main" id="{A0CB4F9D-9DEB-CEEC-8005-62DD164F2B07}"/>
              </a:ext>
            </a:extLst>
          </p:cNvPr>
          <p:cNvSpPr>
            <a:spLocks noGrp="1" noChangeArrowheads="1"/>
          </p:cNvSpPr>
          <p:nvPr>
            <p:ph type="body" idx="1"/>
          </p:nvPr>
        </p:nvSpPr>
        <p:spPr>
          <a:xfrm>
            <a:off x="1446248" y="2239411"/>
            <a:ext cx="9619858" cy="3414939"/>
          </a:xfrm>
        </p:spPr>
        <p:txBody>
          <a:bodyPr>
            <a:noAutofit/>
          </a:bodyPr>
          <a:lstStyle/>
          <a:p>
            <a:pPr eaLnBrk="1" hangingPunct="1"/>
            <a:r>
              <a:rPr lang="en-GB" altLang="en-US" sz="2600" dirty="0">
                <a:solidFill>
                  <a:srgbClr val="FF0000"/>
                </a:solidFill>
              </a:rPr>
              <a:t>Scoring</a:t>
            </a:r>
            <a:r>
              <a:rPr lang="en-GB" altLang="en-US" sz="2600" dirty="0"/>
              <a:t> is related to classification.</a:t>
            </a:r>
          </a:p>
          <a:p>
            <a:pPr eaLnBrk="1" hangingPunct="1"/>
            <a:r>
              <a:rPr lang="en-GB" altLang="en-US" sz="2600" dirty="0"/>
              <a:t>We are interested in a single class (</a:t>
            </a:r>
            <a:r>
              <a:rPr lang="en-GB" altLang="en-US" sz="2600" dirty="0">
                <a:solidFill>
                  <a:srgbClr val="FF0000"/>
                </a:solidFill>
              </a:rPr>
              <a:t>positive class</a:t>
            </a:r>
            <a:r>
              <a:rPr lang="en-GB" altLang="en-US" sz="2600" dirty="0"/>
              <a:t>), e.g., buyers class in a marketing database. </a:t>
            </a:r>
          </a:p>
          <a:p>
            <a:pPr eaLnBrk="1" hangingPunct="1"/>
            <a:r>
              <a:rPr lang="en-GB" altLang="en-US" sz="2600" dirty="0"/>
              <a:t>Instead of assigning each test instance a definite class, scoring assigns a probability estimate (PE) to indicate the likelihood that the example belongs to the positive class.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a:extLst>
              <a:ext uri="{FF2B5EF4-FFF2-40B4-BE49-F238E27FC236}">
                <a16:creationId xmlns:a16="http://schemas.microsoft.com/office/drawing/2014/main" id="{D6540CD2-FDDE-3687-C81F-32F5DABD2D8C}"/>
              </a:ext>
            </a:extLst>
          </p:cNvPr>
          <p:cNvSpPr>
            <a:spLocks noGrp="1" noChangeArrowheads="1"/>
          </p:cNvSpPr>
          <p:nvPr>
            <p:ph type="title"/>
          </p:nvPr>
        </p:nvSpPr>
        <p:spPr/>
        <p:txBody>
          <a:bodyPr/>
          <a:lstStyle/>
          <a:p>
            <a:pPr eaLnBrk="1" hangingPunct="1"/>
            <a:r>
              <a:rPr lang="en-GB" altLang="en-US" dirty="0"/>
              <a:t>Ranking and lift analysis</a:t>
            </a:r>
          </a:p>
        </p:txBody>
      </p:sp>
      <p:sp>
        <p:nvSpPr>
          <p:cNvPr id="64517" name="Rectangle 3">
            <a:extLst>
              <a:ext uri="{FF2B5EF4-FFF2-40B4-BE49-F238E27FC236}">
                <a16:creationId xmlns:a16="http://schemas.microsoft.com/office/drawing/2014/main" id="{198725BA-82E6-DD43-6F70-8C25084C4433}"/>
              </a:ext>
            </a:extLst>
          </p:cNvPr>
          <p:cNvSpPr>
            <a:spLocks noGrp="1" noChangeArrowheads="1"/>
          </p:cNvSpPr>
          <p:nvPr>
            <p:ph type="body" idx="1"/>
          </p:nvPr>
        </p:nvSpPr>
        <p:spPr>
          <a:xfrm>
            <a:off x="1451579" y="1853754"/>
            <a:ext cx="9670511" cy="4372104"/>
          </a:xfrm>
        </p:spPr>
        <p:txBody>
          <a:bodyPr>
            <a:normAutofit/>
          </a:bodyPr>
          <a:lstStyle/>
          <a:p>
            <a:pPr eaLnBrk="1" hangingPunct="1"/>
            <a:r>
              <a:rPr lang="en-GB" altLang="en-US" sz="2400" dirty="0"/>
              <a:t>After each example is given a PE score, we can rank all examples according to their PEs. </a:t>
            </a:r>
          </a:p>
          <a:p>
            <a:pPr eaLnBrk="1" hangingPunct="1"/>
            <a:r>
              <a:rPr lang="en-GB" altLang="en-US" sz="2400" dirty="0"/>
              <a:t>We then divide the data into n (say 10) bins. A lift curve can be drawn according how many positive examples are in each bin. This is called </a:t>
            </a:r>
            <a:r>
              <a:rPr lang="en-GB" altLang="en-US" sz="2400" dirty="0">
                <a:solidFill>
                  <a:srgbClr val="FF0000"/>
                </a:solidFill>
              </a:rPr>
              <a:t>lift analysis</a:t>
            </a:r>
            <a:r>
              <a:rPr lang="en-GB" altLang="en-US" sz="2400" dirty="0"/>
              <a:t>. </a:t>
            </a:r>
          </a:p>
          <a:p>
            <a:pPr eaLnBrk="1" hangingPunct="1"/>
            <a:r>
              <a:rPr lang="en-GB" altLang="en-US" sz="2400" dirty="0"/>
              <a:t>Classification systems can be used for scoring. Need to produce a probability estimate. </a:t>
            </a:r>
          </a:p>
          <a:p>
            <a:pPr marL="742950" lvl="1" indent="-285750"/>
            <a:r>
              <a:rPr lang="en-GB" altLang="en-US" sz="2400" dirty="0"/>
              <a:t>E.g., in decision trees, we can use the confidence value at each leaf node as the score.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a:extLst>
              <a:ext uri="{FF2B5EF4-FFF2-40B4-BE49-F238E27FC236}">
                <a16:creationId xmlns:a16="http://schemas.microsoft.com/office/drawing/2014/main" id="{AECAE913-BDF9-B80D-49AD-3A9871E10B9A}"/>
              </a:ext>
            </a:extLst>
          </p:cNvPr>
          <p:cNvSpPr>
            <a:spLocks noGrp="1" noChangeArrowheads="1"/>
          </p:cNvSpPr>
          <p:nvPr>
            <p:ph type="title"/>
          </p:nvPr>
        </p:nvSpPr>
        <p:spPr/>
        <p:txBody>
          <a:bodyPr/>
          <a:lstStyle/>
          <a:p>
            <a:pPr eaLnBrk="1" hangingPunct="1"/>
            <a:r>
              <a:rPr lang="en-US" altLang="en-US" dirty="0"/>
              <a:t>An example</a:t>
            </a:r>
          </a:p>
        </p:txBody>
      </p:sp>
      <p:sp>
        <p:nvSpPr>
          <p:cNvPr id="65541" name="Rectangle 3">
            <a:extLst>
              <a:ext uri="{FF2B5EF4-FFF2-40B4-BE49-F238E27FC236}">
                <a16:creationId xmlns:a16="http://schemas.microsoft.com/office/drawing/2014/main" id="{A09206F6-2B6D-4302-2332-8C5CA5397D49}"/>
              </a:ext>
            </a:extLst>
          </p:cNvPr>
          <p:cNvSpPr>
            <a:spLocks noGrp="1" noChangeArrowheads="1"/>
          </p:cNvSpPr>
          <p:nvPr>
            <p:ph type="body" idx="1"/>
          </p:nvPr>
        </p:nvSpPr>
        <p:spPr>
          <a:xfrm>
            <a:off x="1451579" y="2209699"/>
            <a:ext cx="9603275" cy="3579488"/>
          </a:xfrm>
        </p:spPr>
        <p:txBody>
          <a:bodyPr>
            <a:normAutofit fontScale="92500"/>
          </a:bodyPr>
          <a:lstStyle/>
          <a:p>
            <a:pPr eaLnBrk="1" hangingPunct="1">
              <a:lnSpc>
                <a:spcPct val="90000"/>
              </a:lnSpc>
            </a:pPr>
            <a:r>
              <a:rPr lang="en-US" altLang="en-US" sz="2800" dirty="0"/>
              <a:t>We want to send promotion materials to potential customers to sell a watch. </a:t>
            </a:r>
          </a:p>
          <a:p>
            <a:pPr eaLnBrk="1" hangingPunct="1">
              <a:lnSpc>
                <a:spcPct val="90000"/>
              </a:lnSpc>
            </a:pPr>
            <a:r>
              <a:rPr lang="en-US" altLang="en-US" sz="2800" dirty="0"/>
              <a:t>Each package cost $0.50 to send (material and postage). </a:t>
            </a:r>
          </a:p>
          <a:p>
            <a:pPr eaLnBrk="1" hangingPunct="1">
              <a:lnSpc>
                <a:spcPct val="90000"/>
              </a:lnSpc>
            </a:pPr>
            <a:r>
              <a:rPr lang="en-US" altLang="en-US" sz="2800" dirty="0"/>
              <a:t>If a watch is sold, we make $5 profit. </a:t>
            </a:r>
          </a:p>
          <a:p>
            <a:pPr eaLnBrk="1" hangingPunct="1">
              <a:lnSpc>
                <a:spcPct val="90000"/>
              </a:lnSpc>
            </a:pPr>
            <a:r>
              <a:rPr lang="en-US" altLang="en-US" sz="2800" dirty="0"/>
              <a:t>Suppose we have a large amount of past data for building a predictive/classification model. We also have a large list of potential customers.</a:t>
            </a:r>
          </a:p>
          <a:p>
            <a:pPr eaLnBrk="1" hangingPunct="1">
              <a:lnSpc>
                <a:spcPct val="90000"/>
              </a:lnSpc>
            </a:pPr>
            <a:r>
              <a:rPr lang="en-US" altLang="en-US" sz="2800" dirty="0"/>
              <a:t>How many packages should we send and who should we send to?</a:t>
            </a:r>
          </a:p>
          <a:p>
            <a:pPr eaLnBrk="1" hangingPunct="1">
              <a:lnSpc>
                <a:spcPct val="90000"/>
              </a:lnSpc>
            </a:pPr>
            <a:endParaRPr lang="en-US"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a:extLst>
              <a:ext uri="{FF2B5EF4-FFF2-40B4-BE49-F238E27FC236}">
                <a16:creationId xmlns:a16="http://schemas.microsoft.com/office/drawing/2014/main" id="{C1702642-D01D-C603-5A53-2F8D1B761F7D}"/>
              </a:ext>
            </a:extLst>
          </p:cNvPr>
          <p:cNvSpPr>
            <a:spLocks noGrp="1" noChangeArrowheads="1"/>
          </p:cNvSpPr>
          <p:nvPr>
            <p:ph type="title"/>
          </p:nvPr>
        </p:nvSpPr>
        <p:spPr/>
        <p:txBody>
          <a:bodyPr/>
          <a:lstStyle/>
          <a:p>
            <a:pPr eaLnBrk="1" hangingPunct="1"/>
            <a:r>
              <a:rPr lang="en-US" altLang="en-US" dirty="0"/>
              <a:t>An example</a:t>
            </a:r>
          </a:p>
        </p:txBody>
      </p:sp>
      <p:sp>
        <p:nvSpPr>
          <p:cNvPr id="66565" name="Rectangle 3">
            <a:extLst>
              <a:ext uri="{FF2B5EF4-FFF2-40B4-BE49-F238E27FC236}">
                <a16:creationId xmlns:a16="http://schemas.microsoft.com/office/drawing/2014/main" id="{BD3374AE-A7B8-E222-A32A-9034589213BB}"/>
              </a:ext>
            </a:extLst>
          </p:cNvPr>
          <p:cNvSpPr>
            <a:spLocks noGrp="1" noChangeArrowheads="1"/>
          </p:cNvSpPr>
          <p:nvPr>
            <p:ph type="body" idx="1"/>
          </p:nvPr>
        </p:nvSpPr>
        <p:spPr>
          <a:xfrm>
            <a:off x="1451579" y="2074052"/>
            <a:ext cx="9603275" cy="4158796"/>
          </a:xfrm>
        </p:spPr>
        <p:txBody>
          <a:bodyPr>
            <a:normAutofit/>
          </a:bodyPr>
          <a:lstStyle/>
          <a:p>
            <a:pPr eaLnBrk="1" hangingPunct="1">
              <a:lnSpc>
                <a:spcPct val="90000"/>
              </a:lnSpc>
            </a:pPr>
            <a:r>
              <a:rPr lang="en-US" altLang="en-US" sz="2400" dirty="0"/>
              <a:t>Assume that the test set has 10000 instances. Out of this, 500 are positive cases. </a:t>
            </a:r>
          </a:p>
          <a:p>
            <a:pPr eaLnBrk="1" hangingPunct="1">
              <a:lnSpc>
                <a:spcPct val="90000"/>
              </a:lnSpc>
            </a:pPr>
            <a:r>
              <a:rPr lang="en-US" altLang="en-US" sz="2400" dirty="0"/>
              <a:t>After the classifier is built, we score each test instance. We then rank the test set, and divide the ranked test set into 10 bins.</a:t>
            </a:r>
          </a:p>
          <a:p>
            <a:pPr lvl="1" eaLnBrk="1" hangingPunct="1">
              <a:lnSpc>
                <a:spcPct val="90000"/>
              </a:lnSpc>
            </a:pPr>
            <a:r>
              <a:rPr lang="en-US" altLang="en-US" sz="2400" dirty="0">
                <a:solidFill>
                  <a:srgbClr val="FF0000"/>
                </a:solidFill>
              </a:rPr>
              <a:t>Each bin has 1000 test instances.</a:t>
            </a:r>
            <a:r>
              <a:rPr lang="en-US" altLang="en-US" sz="2400" dirty="0">
                <a:solidFill>
                  <a:srgbClr val="3333CC"/>
                </a:solidFill>
              </a:rPr>
              <a:t> </a:t>
            </a:r>
          </a:p>
          <a:p>
            <a:pPr lvl="1" eaLnBrk="1" hangingPunct="1">
              <a:lnSpc>
                <a:spcPct val="90000"/>
              </a:lnSpc>
            </a:pPr>
            <a:r>
              <a:rPr lang="en-US" altLang="en-US" sz="2400" dirty="0">
                <a:solidFill>
                  <a:srgbClr val="3333CC"/>
                </a:solidFill>
              </a:rPr>
              <a:t>Bin 1 has 210 actual positive instances</a:t>
            </a:r>
          </a:p>
          <a:p>
            <a:pPr lvl="1" eaLnBrk="1" hangingPunct="1">
              <a:lnSpc>
                <a:spcPct val="90000"/>
              </a:lnSpc>
            </a:pPr>
            <a:r>
              <a:rPr lang="en-US" altLang="en-US" sz="2400" dirty="0">
                <a:solidFill>
                  <a:srgbClr val="3333CC"/>
                </a:solidFill>
              </a:rPr>
              <a:t>Bin 2 has 120 actual positive instances</a:t>
            </a:r>
          </a:p>
          <a:p>
            <a:pPr lvl="1" eaLnBrk="1" hangingPunct="1">
              <a:lnSpc>
                <a:spcPct val="90000"/>
              </a:lnSpc>
            </a:pPr>
            <a:r>
              <a:rPr lang="en-US" altLang="en-US" sz="2400" dirty="0">
                <a:solidFill>
                  <a:srgbClr val="3333CC"/>
                </a:solidFill>
              </a:rPr>
              <a:t>Bin 3 has 60 actual positive instances</a:t>
            </a:r>
          </a:p>
          <a:p>
            <a:pPr lvl="1" eaLnBrk="1" hangingPunct="1">
              <a:lnSpc>
                <a:spcPct val="90000"/>
              </a:lnSpc>
            </a:pPr>
            <a:r>
              <a:rPr lang="en-US" altLang="en-US" sz="2400" dirty="0">
                <a:solidFill>
                  <a:srgbClr val="3333CC"/>
                </a:solidFill>
              </a:rPr>
              <a:t>…</a:t>
            </a:r>
          </a:p>
          <a:p>
            <a:pPr lvl="1" eaLnBrk="1" hangingPunct="1">
              <a:lnSpc>
                <a:spcPct val="90000"/>
              </a:lnSpc>
            </a:pPr>
            <a:r>
              <a:rPr lang="en-US" altLang="en-US" sz="2400" dirty="0">
                <a:solidFill>
                  <a:srgbClr val="3333CC"/>
                </a:solidFill>
              </a:rPr>
              <a:t>Bin 10 has 5 actual positive instances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7D4A1794-4AED-957A-D2AB-5AFE6DE4239F}"/>
              </a:ext>
            </a:extLst>
          </p:cNvPr>
          <p:cNvSpPr>
            <a:spLocks noGrp="1" noChangeArrowheads="1"/>
          </p:cNvSpPr>
          <p:nvPr>
            <p:ph type="title"/>
          </p:nvPr>
        </p:nvSpPr>
        <p:spPr/>
        <p:txBody>
          <a:bodyPr/>
          <a:lstStyle/>
          <a:p>
            <a:pPr eaLnBrk="1" hangingPunct="1"/>
            <a:r>
              <a:rPr lang="en-GB" altLang="en-US" dirty="0"/>
              <a:t>Lift curve</a:t>
            </a:r>
          </a:p>
        </p:txBody>
      </p:sp>
      <p:grpSp>
        <p:nvGrpSpPr>
          <p:cNvPr id="67589" name="Group 3">
            <a:extLst>
              <a:ext uri="{FF2B5EF4-FFF2-40B4-BE49-F238E27FC236}">
                <a16:creationId xmlns:a16="http://schemas.microsoft.com/office/drawing/2014/main" id="{F71D3286-C54A-1E3B-C501-A76451108CD2}"/>
              </a:ext>
            </a:extLst>
          </p:cNvPr>
          <p:cNvGrpSpPr>
            <a:grpSpLocks/>
          </p:cNvGrpSpPr>
          <p:nvPr/>
        </p:nvGrpSpPr>
        <p:grpSpPr bwMode="auto">
          <a:xfrm>
            <a:off x="2724538" y="2395377"/>
            <a:ext cx="7389846" cy="3678398"/>
            <a:chOff x="2338" y="9990"/>
            <a:chExt cx="8300" cy="5160"/>
          </a:xfrm>
        </p:grpSpPr>
        <p:pic>
          <p:nvPicPr>
            <p:cNvPr id="67591" name="Picture 4">
              <a:extLst>
                <a:ext uri="{FF2B5EF4-FFF2-40B4-BE49-F238E27FC236}">
                  <a16:creationId xmlns:a16="http://schemas.microsoft.com/office/drawing/2014/main" id="{B05DA584-4A68-E57D-037E-017E94DB0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 y="9990"/>
              <a:ext cx="8300"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5">
              <a:extLst>
                <a:ext uri="{FF2B5EF4-FFF2-40B4-BE49-F238E27FC236}">
                  <a16:creationId xmlns:a16="http://schemas.microsoft.com/office/drawing/2014/main" id="{12BD675B-A528-5904-01EA-6FF6DB8E0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 y="10844"/>
              <a:ext cx="7861" cy="4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90" name="Text Box 6">
            <a:extLst>
              <a:ext uri="{FF2B5EF4-FFF2-40B4-BE49-F238E27FC236}">
                <a16:creationId xmlns:a16="http://schemas.microsoft.com/office/drawing/2014/main" id="{767F9F38-9AD9-1A78-83D8-BCD7F7291779}"/>
              </a:ext>
            </a:extLst>
          </p:cNvPr>
          <p:cNvSpPr txBox="1">
            <a:spLocks noChangeArrowheads="1"/>
          </p:cNvSpPr>
          <p:nvPr/>
        </p:nvSpPr>
        <p:spPr bwMode="auto">
          <a:xfrm>
            <a:off x="2308925" y="1893733"/>
            <a:ext cx="809705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GB" altLang="en-US" sz="2400" dirty="0">
                <a:latin typeface="Times New Roman" panose="02020603050405020304" pitchFamily="18" charset="0"/>
              </a:rPr>
              <a:t>Bin    1	        2        3        4       5        6       7        8         9       10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1ADCA281-9E35-6D25-B81D-AB86DD9DD3DD}"/>
              </a:ext>
            </a:extLst>
          </p:cNvPr>
          <p:cNvSpPr>
            <a:spLocks noGrp="1" noChangeArrowheads="1"/>
          </p:cNvSpPr>
          <p:nvPr>
            <p:ph type="title"/>
          </p:nvPr>
        </p:nvSpPr>
        <p:spPr/>
        <p:txBody>
          <a:bodyPr/>
          <a:lstStyle/>
          <a:p>
            <a:pPr eaLnBrk="1" hangingPunct="1"/>
            <a:endParaRPr lang="en-US" altLang="en-US"/>
          </a:p>
        </p:txBody>
      </p:sp>
      <p:sp>
        <p:nvSpPr>
          <p:cNvPr id="11274" name="Text Box 10">
            <a:extLst>
              <a:ext uri="{FF2B5EF4-FFF2-40B4-BE49-F238E27FC236}">
                <a16:creationId xmlns:a16="http://schemas.microsoft.com/office/drawing/2014/main" id="{678F7DB1-FFC3-95C8-5A8B-1E523BDDE50C}"/>
              </a:ext>
            </a:extLst>
          </p:cNvPr>
          <p:cNvSpPr txBox="1">
            <a:spLocks noChangeArrowheads="1"/>
          </p:cNvSpPr>
          <p:nvPr/>
        </p:nvSpPr>
        <p:spPr bwMode="auto">
          <a:xfrm>
            <a:off x="2133600" y="2971801"/>
            <a:ext cx="7467600" cy="823913"/>
          </a:xfrm>
          <a:prstGeom prst="rect">
            <a:avLst/>
          </a:prstGeom>
          <a:noFill/>
          <a:ln w="9525">
            <a:noFill/>
            <a:miter lim="800000"/>
            <a:headEnd/>
            <a:tailEnd/>
          </a:ln>
          <a:effectLst/>
        </p:spPr>
        <p:txBody>
          <a:bodyPr>
            <a:spAutoFit/>
          </a:bodyPr>
          <a:lstStyle/>
          <a:p>
            <a:pPr algn="r">
              <a:spcBef>
                <a:spcPct val="50000"/>
              </a:spcBef>
              <a:defRPr/>
            </a:pPr>
            <a:r>
              <a:rPr lang="en-US" sz="4800" b="1" dirty="0">
                <a:effectLst>
                  <a:outerShdw blurRad="38100" dist="38100" dir="2700000" algn="tl">
                    <a:srgbClr val="C0C0C0"/>
                  </a:outerShdw>
                </a:effectLst>
                <a:latin typeface="Arial" charset="0"/>
              </a:rPr>
              <a:t>Eager Learners</a:t>
            </a:r>
          </a:p>
        </p:txBody>
      </p:sp>
    </p:spTree>
    <p:extLst>
      <p:ext uri="{BB962C8B-B14F-4D97-AF65-F5344CB8AC3E}">
        <p14:creationId xmlns:p14="http://schemas.microsoft.com/office/powerpoint/2010/main" val="1396982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p:cTn id="7" dur="500" fill="hold"/>
                                        <p:tgtEl>
                                          <p:spTgt spid="11274"/>
                                        </p:tgtEl>
                                        <p:attrNameLst>
                                          <p:attrName>ppt_w</p:attrName>
                                        </p:attrNameLst>
                                      </p:cBhvr>
                                      <p:tavLst>
                                        <p:tav tm="0">
                                          <p:val>
                                            <p:strVal val="#ppt_w+.3"/>
                                          </p:val>
                                        </p:tav>
                                        <p:tav tm="100000">
                                          <p:val>
                                            <p:strVal val="#ppt_w"/>
                                          </p:val>
                                        </p:tav>
                                      </p:tavLst>
                                    </p:anim>
                                    <p:anim calcmode="lin" valueType="num">
                                      <p:cBhvr>
                                        <p:cTn id="8" dur="500" fill="hold"/>
                                        <p:tgtEl>
                                          <p:spTgt spid="11274"/>
                                        </p:tgtEl>
                                        <p:attrNameLst>
                                          <p:attrName>ppt_h</p:attrName>
                                        </p:attrNameLst>
                                      </p:cBhvr>
                                      <p:tavLst>
                                        <p:tav tm="0">
                                          <p:val>
                                            <p:strVal val="#ppt_h"/>
                                          </p:val>
                                        </p:tav>
                                        <p:tav tm="100000">
                                          <p:val>
                                            <p:strVal val="#ppt_h"/>
                                          </p:val>
                                        </p:tav>
                                      </p:tavLst>
                                    </p:anim>
                                    <p:animEffect transition="in" filter="fade">
                                      <p:cBhvr>
                                        <p:cTn id="9"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1251-B7AD-F642-AE4E-7B2882A929CF}"/>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B7199DC0-3399-7F43-984C-F5189F7495EA}"/>
              </a:ext>
            </a:extLst>
          </p:cNvPr>
          <p:cNvSpPr>
            <a:spLocks noGrp="1"/>
          </p:cNvSpPr>
          <p:nvPr>
            <p:ph idx="1"/>
          </p:nvPr>
        </p:nvSpPr>
        <p:spPr>
          <a:xfrm>
            <a:off x="1451580" y="2015732"/>
            <a:ext cx="6083784" cy="3450613"/>
          </a:xfrm>
        </p:spPr>
        <p:txBody>
          <a:bodyPr/>
          <a:lstStyle/>
          <a:p>
            <a:r>
              <a:rPr lang="en-US" dirty="0"/>
              <a:t>Classification puts records into groups. </a:t>
            </a:r>
          </a:p>
          <a:p>
            <a:r>
              <a:rPr lang="en-US" dirty="0"/>
              <a:t>We examined logistic regression through the logit function. </a:t>
            </a:r>
          </a:p>
          <a:p>
            <a:r>
              <a:rPr lang="en-US" dirty="0"/>
              <a:t>The model doesn’t directly predict the label, it predicts the probability of that label, then translates that to an output. </a:t>
            </a:r>
          </a:p>
        </p:txBody>
      </p:sp>
      <p:pic>
        <p:nvPicPr>
          <p:cNvPr id="4" name="Picture 3">
            <a:extLst>
              <a:ext uri="{FF2B5EF4-FFF2-40B4-BE49-F238E27FC236}">
                <a16:creationId xmlns:a16="http://schemas.microsoft.com/office/drawing/2014/main" id="{4171ED20-57E9-B7FC-ED98-E8BD6F8BCE67}"/>
              </a:ext>
            </a:extLst>
          </p:cNvPr>
          <p:cNvPicPr>
            <a:picLocks noChangeAspect="1"/>
          </p:cNvPicPr>
          <p:nvPr/>
        </p:nvPicPr>
        <p:blipFill>
          <a:blip r:embed="rId2"/>
          <a:stretch>
            <a:fillRect/>
          </a:stretch>
        </p:blipFill>
        <p:spPr>
          <a:xfrm>
            <a:off x="7535363" y="3055730"/>
            <a:ext cx="4572000" cy="3683000"/>
          </a:xfrm>
          <a:prstGeom prst="rect">
            <a:avLst/>
          </a:prstGeom>
        </p:spPr>
      </p:pic>
    </p:spTree>
    <p:extLst>
      <p:ext uri="{BB962C8B-B14F-4D97-AF65-F5344CB8AC3E}">
        <p14:creationId xmlns:p14="http://schemas.microsoft.com/office/powerpoint/2010/main" val="2489991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1ADCA281-9E35-6D25-B81D-AB86DD9DD3DD}"/>
              </a:ext>
            </a:extLst>
          </p:cNvPr>
          <p:cNvSpPr>
            <a:spLocks noGrp="1" noChangeArrowheads="1"/>
          </p:cNvSpPr>
          <p:nvPr>
            <p:ph type="title"/>
          </p:nvPr>
        </p:nvSpPr>
        <p:spPr/>
        <p:txBody>
          <a:bodyPr/>
          <a:lstStyle/>
          <a:p>
            <a:pPr eaLnBrk="1" hangingPunct="1"/>
            <a:endParaRPr lang="en-US" altLang="en-US"/>
          </a:p>
        </p:txBody>
      </p:sp>
      <p:sp>
        <p:nvSpPr>
          <p:cNvPr id="11274" name="Text Box 10">
            <a:extLst>
              <a:ext uri="{FF2B5EF4-FFF2-40B4-BE49-F238E27FC236}">
                <a16:creationId xmlns:a16="http://schemas.microsoft.com/office/drawing/2014/main" id="{678F7DB1-FFC3-95C8-5A8B-1E523BDDE50C}"/>
              </a:ext>
            </a:extLst>
          </p:cNvPr>
          <p:cNvSpPr txBox="1">
            <a:spLocks noChangeArrowheads="1"/>
          </p:cNvSpPr>
          <p:nvPr/>
        </p:nvSpPr>
        <p:spPr bwMode="auto">
          <a:xfrm>
            <a:off x="2133600" y="2971801"/>
            <a:ext cx="7467600" cy="823913"/>
          </a:xfrm>
          <a:prstGeom prst="rect">
            <a:avLst/>
          </a:prstGeom>
          <a:noFill/>
          <a:ln w="9525">
            <a:noFill/>
            <a:miter lim="800000"/>
            <a:headEnd/>
            <a:tailEnd/>
          </a:ln>
          <a:effectLst/>
        </p:spPr>
        <p:txBody>
          <a:bodyPr>
            <a:spAutoFit/>
          </a:bodyPr>
          <a:lstStyle/>
          <a:p>
            <a:pPr algn="r">
              <a:spcBef>
                <a:spcPct val="50000"/>
              </a:spcBef>
              <a:defRPr/>
            </a:pPr>
            <a:r>
              <a:rPr lang="en-US" sz="4800" b="1" dirty="0">
                <a:effectLst>
                  <a:outerShdw blurRad="38100" dist="38100" dir="2700000" algn="tl">
                    <a:srgbClr val="C0C0C0"/>
                  </a:outerShdw>
                </a:effectLst>
                <a:latin typeface="Arial" charset="0"/>
              </a:rPr>
              <a:t>Lazy learners</a:t>
            </a:r>
          </a:p>
        </p:txBody>
      </p:sp>
    </p:spTree>
    <p:extLst>
      <p:ext uri="{BB962C8B-B14F-4D97-AF65-F5344CB8AC3E}">
        <p14:creationId xmlns:p14="http://schemas.microsoft.com/office/powerpoint/2010/main" val="686451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11274"/>
                                        </p:tgtEl>
                                        <p:attrNameLst>
                                          <p:attrName>style.visibility</p:attrName>
                                        </p:attrNameLst>
                                      </p:cBhvr>
                                      <p:to>
                                        <p:strVal val="visible"/>
                                      </p:to>
                                    </p:set>
                                    <p:anim calcmode="lin" valueType="num">
                                      <p:cBhvr>
                                        <p:cTn id="7" dur="500" fill="hold"/>
                                        <p:tgtEl>
                                          <p:spTgt spid="11274"/>
                                        </p:tgtEl>
                                        <p:attrNameLst>
                                          <p:attrName>ppt_w</p:attrName>
                                        </p:attrNameLst>
                                      </p:cBhvr>
                                      <p:tavLst>
                                        <p:tav tm="0">
                                          <p:val>
                                            <p:strVal val="#ppt_w+.3"/>
                                          </p:val>
                                        </p:tav>
                                        <p:tav tm="100000">
                                          <p:val>
                                            <p:strVal val="#ppt_w"/>
                                          </p:val>
                                        </p:tav>
                                      </p:tavLst>
                                    </p:anim>
                                    <p:anim calcmode="lin" valueType="num">
                                      <p:cBhvr>
                                        <p:cTn id="8" dur="500" fill="hold"/>
                                        <p:tgtEl>
                                          <p:spTgt spid="11274"/>
                                        </p:tgtEl>
                                        <p:attrNameLst>
                                          <p:attrName>ppt_h</p:attrName>
                                        </p:attrNameLst>
                                      </p:cBhvr>
                                      <p:tavLst>
                                        <p:tav tm="0">
                                          <p:val>
                                            <p:strVal val="#ppt_h"/>
                                          </p:val>
                                        </p:tav>
                                        <p:tav tm="100000">
                                          <p:val>
                                            <p:strVal val="#ppt_h"/>
                                          </p:val>
                                        </p:tav>
                                      </p:tavLst>
                                    </p:anim>
                                    <p:animEffect transition="in" filter="fade">
                                      <p:cBhvr>
                                        <p:cTn id="9"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7C903DB-2679-3493-E33A-5357C42887BC}"/>
              </a:ext>
            </a:extLst>
          </p:cNvPr>
          <p:cNvSpPr>
            <a:spLocks noGrp="1" noChangeArrowheads="1"/>
          </p:cNvSpPr>
          <p:nvPr>
            <p:ph type="title"/>
          </p:nvPr>
        </p:nvSpPr>
        <p:spPr>
          <a:xfrm>
            <a:off x="1981200" y="1143000"/>
            <a:ext cx="8229600" cy="1143000"/>
          </a:xfrm>
        </p:spPr>
        <p:txBody>
          <a:bodyPr/>
          <a:lstStyle/>
          <a:p>
            <a:pPr algn="l" eaLnBrk="1" hangingPunct="1"/>
            <a:r>
              <a:rPr lang="en-US" altLang="en-US" b="1">
                <a:solidFill>
                  <a:srgbClr val="990000"/>
                </a:solidFill>
              </a:rPr>
              <a:t>Lazy learners</a:t>
            </a:r>
          </a:p>
        </p:txBody>
      </p:sp>
      <p:sp>
        <p:nvSpPr>
          <p:cNvPr id="12297" name="Text Box 9">
            <a:extLst>
              <a:ext uri="{FF2B5EF4-FFF2-40B4-BE49-F238E27FC236}">
                <a16:creationId xmlns:a16="http://schemas.microsoft.com/office/drawing/2014/main" id="{ED4E8837-5BE1-FC6E-1D25-4184FE0989F6}"/>
              </a:ext>
            </a:extLst>
          </p:cNvPr>
          <p:cNvSpPr txBox="1">
            <a:spLocks noChangeArrowheads="1"/>
          </p:cNvSpPr>
          <p:nvPr/>
        </p:nvSpPr>
        <p:spPr bwMode="auto">
          <a:xfrm>
            <a:off x="1981200" y="2286001"/>
            <a:ext cx="80010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buFontTx/>
              <a:buChar char="•"/>
            </a:pPr>
            <a:r>
              <a:rPr lang="en-US" altLang="en-US" sz="2000"/>
              <a:t>‘</a:t>
            </a:r>
            <a:r>
              <a:rPr lang="en-US" altLang="en-US" sz="2000" b="1">
                <a:solidFill>
                  <a:srgbClr val="990000"/>
                </a:solidFill>
              </a:rPr>
              <a:t>Lazy</a:t>
            </a:r>
            <a:r>
              <a:rPr lang="en-US" altLang="en-US" sz="2000"/>
              <a:t>’: Do not create a model of the training instances in advance</a:t>
            </a:r>
          </a:p>
          <a:p>
            <a:pPr>
              <a:spcBef>
                <a:spcPct val="50000"/>
              </a:spcBef>
              <a:buFontTx/>
              <a:buChar char="•"/>
            </a:pPr>
            <a:endParaRPr lang="en-US" altLang="en-US" sz="2000"/>
          </a:p>
          <a:p>
            <a:pPr>
              <a:spcBef>
                <a:spcPct val="50000"/>
              </a:spcBef>
              <a:buFontTx/>
              <a:buChar char="•"/>
            </a:pPr>
            <a:r>
              <a:rPr lang="en-US" altLang="en-US" sz="2000"/>
              <a:t>When an instance arrives for testing, runs the algorithm to get the class prediction</a:t>
            </a:r>
          </a:p>
          <a:p>
            <a:pPr>
              <a:spcBef>
                <a:spcPct val="50000"/>
              </a:spcBef>
              <a:buFontTx/>
              <a:buChar char="•"/>
            </a:pPr>
            <a:endParaRPr lang="en-US" altLang="en-US" sz="2000"/>
          </a:p>
          <a:p>
            <a:pPr>
              <a:spcBef>
                <a:spcPct val="50000"/>
              </a:spcBef>
              <a:buFontTx/>
              <a:buChar char="•"/>
            </a:pPr>
            <a:r>
              <a:rPr lang="en-US" altLang="en-US" sz="2000"/>
              <a:t>Example, K – nearest neighbour classifier </a:t>
            </a:r>
          </a:p>
          <a:p>
            <a:pPr>
              <a:spcBef>
                <a:spcPct val="50000"/>
              </a:spcBef>
            </a:pPr>
            <a:r>
              <a:rPr lang="en-US" altLang="en-US" sz="2000"/>
              <a:t>(K – NN classifier)</a:t>
            </a:r>
          </a:p>
          <a:p>
            <a:pPr>
              <a:spcBef>
                <a:spcPct val="50000"/>
              </a:spcBef>
            </a:pPr>
            <a:r>
              <a:rPr lang="en-US" altLang="en-US" sz="2000">
                <a:solidFill>
                  <a:srgbClr val="990000"/>
                </a:solidFill>
              </a:rPr>
              <a:t>“One is known by the company</a:t>
            </a:r>
          </a:p>
          <a:p>
            <a:pPr>
              <a:spcBef>
                <a:spcPct val="50000"/>
              </a:spcBef>
            </a:pPr>
            <a:r>
              <a:rPr lang="en-US" altLang="en-US" sz="2000">
                <a:solidFill>
                  <a:srgbClr val="990000"/>
                </a:solidFill>
              </a:rPr>
              <a:t>one keeps” </a:t>
            </a:r>
          </a:p>
        </p:txBody>
      </p:sp>
    </p:spTree>
    <p:extLst>
      <p:ext uri="{BB962C8B-B14F-4D97-AF65-F5344CB8AC3E}">
        <p14:creationId xmlns:p14="http://schemas.microsoft.com/office/powerpoint/2010/main" val="760623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2297"/>
                                        </p:tgtEl>
                                        <p:attrNameLst>
                                          <p:attrName>style.visibility</p:attrName>
                                        </p:attrNameLst>
                                      </p:cBhvr>
                                      <p:to>
                                        <p:strVal val="visible"/>
                                      </p:to>
                                    </p:set>
                                    <p:animEffect transition="in" filter="fade">
                                      <p:cBhvr>
                                        <p:cTn id="7" dur="500"/>
                                        <p:tgtEl>
                                          <p:spTgt spid="1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086360" y="1639533"/>
          <a:ext cx="7684767" cy="4634230"/>
        </p:xfrm>
        <a:graphic>
          <a:graphicData uri="http://schemas.openxmlformats.org/drawingml/2006/table">
            <a:tbl>
              <a:tblPr firstRow="1" bandRow="1">
                <a:tableStyleId>{2D5ABB26-0587-4C30-8999-92F81FD0307C}</a:tableStyleId>
              </a:tblPr>
              <a:tblGrid>
                <a:gridCol w="1141095">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97915">
                  <a:extLst>
                    <a:ext uri="{9D8B030D-6E8A-4147-A177-3AD203B41FA5}">
                      <a16:colId xmlns:a16="http://schemas.microsoft.com/office/drawing/2014/main" val="20002"/>
                    </a:ext>
                  </a:extLst>
                </a:gridCol>
                <a:gridCol w="1097914">
                  <a:extLst>
                    <a:ext uri="{9D8B030D-6E8A-4147-A177-3AD203B41FA5}">
                      <a16:colId xmlns:a16="http://schemas.microsoft.com/office/drawing/2014/main" val="20003"/>
                    </a:ext>
                  </a:extLst>
                </a:gridCol>
                <a:gridCol w="1097914">
                  <a:extLst>
                    <a:ext uri="{9D8B030D-6E8A-4147-A177-3AD203B41FA5}">
                      <a16:colId xmlns:a16="http://schemas.microsoft.com/office/drawing/2014/main" val="20004"/>
                    </a:ext>
                  </a:extLst>
                </a:gridCol>
                <a:gridCol w="1097914">
                  <a:extLst>
                    <a:ext uri="{9D8B030D-6E8A-4147-A177-3AD203B41FA5}">
                      <a16:colId xmlns:a16="http://schemas.microsoft.com/office/drawing/2014/main" val="20005"/>
                    </a:ext>
                  </a:extLst>
                </a:gridCol>
                <a:gridCol w="1097915">
                  <a:extLst>
                    <a:ext uri="{9D8B030D-6E8A-4147-A177-3AD203B41FA5}">
                      <a16:colId xmlns:a16="http://schemas.microsoft.com/office/drawing/2014/main" val="20006"/>
                    </a:ext>
                  </a:extLst>
                </a:gridCol>
              </a:tblGrid>
              <a:tr h="662305">
                <a:tc>
                  <a:txBody>
                    <a:bodyPr/>
                    <a:lstStyle/>
                    <a:p>
                      <a:pPr marL="90805">
                        <a:lnSpc>
                          <a:spcPct val="100000"/>
                        </a:lnSpc>
                        <a:spcBef>
                          <a:spcPts val="259"/>
                        </a:spcBef>
                      </a:pPr>
                      <a:r>
                        <a:rPr sz="1600" b="1" spc="-20" dirty="0">
                          <a:solidFill>
                            <a:srgbClr val="FFFFFF"/>
                          </a:solidFill>
                          <a:latin typeface="Calibri"/>
                          <a:cs typeface="Calibri"/>
                        </a:rPr>
                        <a:t>Name</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1440">
                        <a:lnSpc>
                          <a:spcPct val="100000"/>
                        </a:lnSpc>
                        <a:spcBef>
                          <a:spcPts val="259"/>
                        </a:spcBef>
                      </a:pPr>
                      <a:r>
                        <a:rPr sz="1600" b="1" spc="-10" dirty="0">
                          <a:solidFill>
                            <a:srgbClr val="FFFFFF"/>
                          </a:solidFill>
                          <a:latin typeface="Calibri"/>
                          <a:cs typeface="Calibri"/>
                        </a:rPr>
                        <a:t>Egg-laying</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0805">
                        <a:lnSpc>
                          <a:spcPct val="100000"/>
                        </a:lnSpc>
                        <a:spcBef>
                          <a:spcPts val="259"/>
                        </a:spcBef>
                      </a:pPr>
                      <a:r>
                        <a:rPr sz="1600" b="1" spc="-10" dirty="0">
                          <a:solidFill>
                            <a:srgbClr val="FFFFFF"/>
                          </a:solidFill>
                          <a:latin typeface="Calibri"/>
                          <a:cs typeface="Calibri"/>
                        </a:rPr>
                        <a:t>Scales</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0805">
                        <a:lnSpc>
                          <a:spcPct val="100000"/>
                        </a:lnSpc>
                        <a:spcBef>
                          <a:spcPts val="259"/>
                        </a:spcBef>
                      </a:pPr>
                      <a:r>
                        <a:rPr sz="1600" b="1" spc="-10" dirty="0">
                          <a:solidFill>
                            <a:srgbClr val="FFFFFF"/>
                          </a:solidFill>
                          <a:latin typeface="Calibri"/>
                          <a:cs typeface="Calibri"/>
                        </a:rPr>
                        <a:t>Poisonous</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0805" marR="301625">
                        <a:lnSpc>
                          <a:spcPct val="100000"/>
                        </a:lnSpc>
                        <a:spcBef>
                          <a:spcPts val="259"/>
                        </a:spcBef>
                      </a:pPr>
                      <a:r>
                        <a:rPr sz="1600" b="1" spc="-10" dirty="0">
                          <a:solidFill>
                            <a:srgbClr val="FFFFFF"/>
                          </a:solidFill>
                          <a:latin typeface="Calibri"/>
                          <a:cs typeface="Calibri"/>
                        </a:rPr>
                        <a:t>Cold- blooded</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0805" marR="309245">
                        <a:lnSpc>
                          <a:spcPct val="100000"/>
                        </a:lnSpc>
                        <a:spcBef>
                          <a:spcPts val="259"/>
                        </a:spcBef>
                      </a:pPr>
                      <a:r>
                        <a:rPr sz="1600" b="1" spc="-10" dirty="0">
                          <a:solidFill>
                            <a:srgbClr val="FFFFFF"/>
                          </a:solidFill>
                          <a:latin typeface="Calibri"/>
                          <a:cs typeface="Calibri"/>
                        </a:rPr>
                        <a:t>Number </a:t>
                      </a:r>
                      <a:r>
                        <a:rPr sz="1600" b="1" spc="-20" dirty="0">
                          <a:solidFill>
                            <a:srgbClr val="FFFFFF"/>
                          </a:solidFill>
                          <a:latin typeface="Calibri"/>
                          <a:cs typeface="Calibri"/>
                        </a:rPr>
                        <a:t>legs</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tc>
                  <a:txBody>
                    <a:bodyPr/>
                    <a:lstStyle/>
                    <a:p>
                      <a:pPr marL="90805">
                        <a:lnSpc>
                          <a:spcPct val="100000"/>
                        </a:lnSpc>
                        <a:spcBef>
                          <a:spcPts val="259"/>
                        </a:spcBef>
                      </a:pPr>
                      <a:r>
                        <a:rPr sz="1600" b="1" spc="-10" dirty="0">
                          <a:solidFill>
                            <a:srgbClr val="FFFFFF"/>
                          </a:solidFill>
                          <a:latin typeface="Calibri"/>
                          <a:cs typeface="Calibri"/>
                        </a:rPr>
                        <a:t>Reptile</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95B92"/>
                    </a:solidFill>
                  </a:tcPr>
                </a:tc>
                <a:extLst>
                  <a:ext uri="{0D108BD9-81ED-4DB2-BD59-A6C34878D82A}">
                    <a16:rowId xmlns:a16="http://schemas.microsoft.com/office/drawing/2014/main" val="10000"/>
                  </a:ext>
                </a:extLst>
              </a:tr>
              <a:tr h="424180">
                <a:tc>
                  <a:txBody>
                    <a:bodyPr/>
                    <a:lstStyle/>
                    <a:p>
                      <a:pPr marL="90805">
                        <a:lnSpc>
                          <a:spcPct val="100000"/>
                        </a:lnSpc>
                        <a:spcBef>
                          <a:spcPts val="260"/>
                        </a:spcBef>
                      </a:pPr>
                      <a:r>
                        <a:rPr sz="1600" spc="-10" dirty="0">
                          <a:latin typeface="Calibri"/>
                          <a:cs typeface="Calibri"/>
                        </a:rPr>
                        <a:t>Cobra</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1</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1</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1</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1</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0</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tc>
                  <a:txBody>
                    <a:bodyPr/>
                    <a:lstStyle/>
                    <a:p>
                      <a:pPr marL="90805">
                        <a:lnSpc>
                          <a:spcPct val="100000"/>
                        </a:lnSpc>
                        <a:spcBef>
                          <a:spcPts val="260"/>
                        </a:spcBef>
                      </a:pPr>
                      <a:r>
                        <a:rPr sz="1600" spc="-50" dirty="0">
                          <a:latin typeface="Calibri"/>
                          <a:cs typeface="Calibri"/>
                        </a:rPr>
                        <a:t>1</a:t>
                      </a:r>
                      <a:endParaRPr sz="1600">
                        <a:latin typeface="Calibri"/>
                        <a:cs typeface="Calibri"/>
                      </a:endParaRPr>
                    </a:p>
                  </a:txBody>
                  <a:tcPr marL="0" marR="0" marT="330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01"/>
                  </a:ext>
                </a:extLst>
              </a:tr>
              <a:tr h="424180">
                <a:tc>
                  <a:txBody>
                    <a:bodyPr/>
                    <a:lstStyle/>
                    <a:p>
                      <a:pPr marL="90805">
                        <a:lnSpc>
                          <a:spcPct val="100000"/>
                        </a:lnSpc>
                        <a:spcBef>
                          <a:spcPts val="259"/>
                        </a:spcBef>
                      </a:pPr>
                      <a:r>
                        <a:rPr sz="1600" spc="-10" dirty="0">
                          <a:latin typeface="Calibri"/>
                          <a:cs typeface="Calibri"/>
                        </a:rPr>
                        <a:t>Rattlesnake</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0</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805">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extLst>
                  <a:ext uri="{0D108BD9-81ED-4DB2-BD59-A6C34878D82A}">
                    <a16:rowId xmlns:a16="http://schemas.microsoft.com/office/drawing/2014/main" val="10002"/>
                  </a:ext>
                </a:extLst>
              </a:tr>
              <a:tr h="307340">
                <a:tc>
                  <a:txBody>
                    <a:bodyPr/>
                    <a:lstStyle/>
                    <a:p>
                      <a:pPr marL="90805">
                        <a:lnSpc>
                          <a:spcPct val="100000"/>
                        </a:lnSpc>
                        <a:spcBef>
                          <a:spcPts val="259"/>
                        </a:spcBef>
                      </a:pPr>
                      <a:r>
                        <a:rPr sz="1600" spc="-25" dirty="0">
                          <a:latin typeface="Calibri"/>
                          <a:cs typeface="Calibri"/>
                        </a:rPr>
                        <a:t>Boa</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solidFill>
                      <a:srgbClr val="CDD2DC"/>
                    </a:solidFill>
                  </a:tcPr>
                </a:tc>
                <a:tc rowSpan="2">
                  <a:txBody>
                    <a:bodyPr/>
                    <a:lstStyle/>
                    <a:p>
                      <a:pPr marL="90805">
                        <a:lnSpc>
                          <a:spcPct val="100000"/>
                        </a:lnSpc>
                        <a:spcBef>
                          <a:spcPts val="259"/>
                        </a:spcBef>
                      </a:pPr>
                      <a:r>
                        <a:rPr sz="1600" spc="-50" dirty="0">
                          <a:latin typeface="Calibri"/>
                          <a:cs typeface="Calibri"/>
                        </a:rPr>
                        <a:t>0</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rowSpan="2">
                  <a:txBody>
                    <a:bodyPr/>
                    <a:lstStyle/>
                    <a:p>
                      <a:pPr marL="90170">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rowSpan="2">
                  <a:txBody>
                    <a:bodyPr/>
                    <a:lstStyle/>
                    <a:p>
                      <a:pPr marL="90170">
                        <a:lnSpc>
                          <a:spcPct val="100000"/>
                        </a:lnSpc>
                        <a:spcBef>
                          <a:spcPts val="259"/>
                        </a:spcBef>
                      </a:pPr>
                      <a:r>
                        <a:rPr sz="1600" spc="-50" dirty="0">
                          <a:latin typeface="Calibri"/>
                          <a:cs typeface="Calibri"/>
                        </a:rPr>
                        <a:t>0</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rowSpan="2">
                  <a:txBody>
                    <a:bodyPr/>
                    <a:lstStyle/>
                    <a:p>
                      <a:pPr marL="90170">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rowSpan="2">
                  <a:txBody>
                    <a:bodyPr/>
                    <a:lstStyle/>
                    <a:p>
                      <a:pPr marL="90170">
                        <a:lnSpc>
                          <a:spcPct val="100000"/>
                        </a:lnSpc>
                        <a:spcBef>
                          <a:spcPts val="259"/>
                        </a:spcBef>
                      </a:pPr>
                      <a:r>
                        <a:rPr sz="1600" spc="-50" dirty="0">
                          <a:latin typeface="Calibri"/>
                          <a:cs typeface="Calibri"/>
                        </a:rPr>
                        <a:t>0</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rowSpan="2">
                  <a:txBody>
                    <a:bodyPr/>
                    <a:lstStyle/>
                    <a:p>
                      <a:pPr marL="90170">
                        <a:lnSpc>
                          <a:spcPct val="100000"/>
                        </a:lnSpc>
                        <a:spcBef>
                          <a:spcPts val="259"/>
                        </a:spcBef>
                      </a:pPr>
                      <a:r>
                        <a:rPr sz="1600" spc="-50" dirty="0">
                          <a:latin typeface="Calibri"/>
                          <a:cs typeface="Calibri"/>
                        </a:rPr>
                        <a:t>1</a:t>
                      </a:r>
                      <a:endParaRPr sz="16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03"/>
                  </a:ext>
                </a:extLst>
              </a:tr>
              <a:tr h="271145">
                <a:tc>
                  <a:txBody>
                    <a:bodyPr/>
                    <a:lstStyle/>
                    <a:p>
                      <a:pPr marL="90805">
                        <a:lnSpc>
                          <a:spcPts val="1680"/>
                        </a:lnSpc>
                      </a:pPr>
                      <a:r>
                        <a:rPr sz="1600" spc="-10" dirty="0">
                          <a:latin typeface="Calibri"/>
                          <a:cs typeface="Calibri"/>
                        </a:rPr>
                        <a:t>constrictor</a:t>
                      </a:r>
                      <a:endParaRPr sz="1600">
                        <a:latin typeface="Calibri"/>
                        <a:cs typeface="Calibri"/>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vMerge="1">
                  <a:txBody>
                    <a:bodyPr/>
                    <a:lstStyle/>
                    <a:p>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04"/>
                  </a:ext>
                </a:extLst>
              </a:tr>
              <a:tr h="424180">
                <a:tc>
                  <a:txBody>
                    <a:bodyPr/>
                    <a:lstStyle/>
                    <a:p>
                      <a:pPr marL="90170">
                        <a:lnSpc>
                          <a:spcPct val="100000"/>
                        </a:lnSpc>
                        <a:spcBef>
                          <a:spcPts val="254"/>
                        </a:spcBef>
                      </a:pPr>
                      <a:r>
                        <a:rPr sz="1600" spc="-10" dirty="0">
                          <a:latin typeface="Calibri"/>
                          <a:cs typeface="Calibri"/>
                        </a:rPr>
                        <a:t>Chicken</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2</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extLst>
                  <a:ext uri="{0D108BD9-81ED-4DB2-BD59-A6C34878D82A}">
                    <a16:rowId xmlns:a16="http://schemas.microsoft.com/office/drawing/2014/main" val="10005"/>
                  </a:ext>
                </a:extLst>
              </a:tr>
              <a:tr h="424180">
                <a:tc>
                  <a:txBody>
                    <a:bodyPr/>
                    <a:lstStyle/>
                    <a:p>
                      <a:pPr marL="90170">
                        <a:lnSpc>
                          <a:spcPct val="100000"/>
                        </a:lnSpc>
                        <a:spcBef>
                          <a:spcPts val="254"/>
                        </a:spcBef>
                      </a:pPr>
                      <a:r>
                        <a:rPr sz="1600" spc="-10" dirty="0">
                          <a:latin typeface="Calibri"/>
                          <a:cs typeface="Calibri"/>
                        </a:rPr>
                        <a:t>Guppy</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06"/>
                  </a:ext>
                </a:extLst>
              </a:tr>
              <a:tr h="424180">
                <a:tc>
                  <a:txBody>
                    <a:bodyPr/>
                    <a:lstStyle/>
                    <a:p>
                      <a:pPr marL="90170">
                        <a:lnSpc>
                          <a:spcPct val="100000"/>
                        </a:lnSpc>
                        <a:spcBef>
                          <a:spcPts val="254"/>
                        </a:spcBef>
                      </a:pPr>
                      <a:r>
                        <a:rPr sz="1600" dirty="0">
                          <a:latin typeface="Calibri"/>
                          <a:cs typeface="Calibri"/>
                        </a:rPr>
                        <a:t>Dart</a:t>
                      </a:r>
                      <a:r>
                        <a:rPr sz="1600" spc="-20" dirty="0">
                          <a:latin typeface="Calibri"/>
                          <a:cs typeface="Calibri"/>
                        </a:rPr>
                        <a:t> frog</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90170">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4</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extLst>
                  <a:ext uri="{0D108BD9-81ED-4DB2-BD59-A6C34878D82A}">
                    <a16:rowId xmlns:a16="http://schemas.microsoft.com/office/drawing/2014/main" val="10007"/>
                  </a:ext>
                </a:extLst>
              </a:tr>
              <a:tr h="424180">
                <a:tc>
                  <a:txBody>
                    <a:bodyPr/>
                    <a:lstStyle/>
                    <a:p>
                      <a:pPr marL="89535">
                        <a:lnSpc>
                          <a:spcPct val="100000"/>
                        </a:lnSpc>
                        <a:spcBef>
                          <a:spcPts val="254"/>
                        </a:spcBef>
                      </a:pPr>
                      <a:r>
                        <a:rPr sz="1600" spc="-10" dirty="0">
                          <a:latin typeface="Calibri"/>
                          <a:cs typeface="Calibri"/>
                        </a:rPr>
                        <a:t>Zebra</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4</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08"/>
                  </a:ext>
                </a:extLst>
              </a:tr>
              <a:tr h="424180">
                <a:tc>
                  <a:txBody>
                    <a:bodyPr/>
                    <a:lstStyle/>
                    <a:p>
                      <a:pPr marL="89535">
                        <a:lnSpc>
                          <a:spcPct val="100000"/>
                        </a:lnSpc>
                        <a:spcBef>
                          <a:spcPts val="254"/>
                        </a:spcBef>
                      </a:pPr>
                      <a:r>
                        <a:rPr sz="1600" spc="-10" dirty="0">
                          <a:latin typeface="Calibri"/>
                          <a:cs typeface="Calibri"/>
                        </a:rPr>
                        <a:t>Python</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AEE"/>
                    </a:solidFill>
                  </a:tcPr>
                </a:tc>
                <a:extLst>
                  <a:ext uri="{0D108BD9-81ED-4DB2-BD59-A6C34878D82A}">
                    <a16:rowId xmlns:a16="http://schemas.microsoft.com/office/drawing/2014/main" val="10009"/>
                  </a:ext>
                </a:extLst>
              </a:tr>
              <a:tr h="424180">
                <a:tc>
                  <a:txBody>
                    <a:bodyPr/>
                    <a:lstStyle/>
                    <a:p>
                      <a:pPr marL="89535">
                        <a:lnSpc>
                          <a:spcPct val="100000"/>
                        </a:lnSpc>
                        <a:spcBef>
                          <a:spcPts val="254"/>
                        </a:spcBef>
                      </a:pPr>
                      <a:r>
                        <a:rPr sz="1600" spc="-10" dirty="0">
                          <a:latin typeface="Calibri"/>
                          <a:cs typeface="Calibri"/>
                        </a:rPr>
                        <a:t>Alligator</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9535">
                        <a:lnSpc>
                          <a:spcPct val="100000"/>
                        </a:lnSpc>
                        <a:spcBef>
                          <a:spcPts val="254"/>
                        </a:spcBef>
                      </a:pPr>
                      <a:r>
                        <a:rPr sz="1600" spc="-50" dirty="0">
                          <a:latin typeface="Calibri"/>
                          <a:cs typeface="Calibri"/>
                        </a:rPr>
                        <a:t>0</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890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8900">
                        <a:lnSpc>
                          <a:spcPct val="100000"/>
                        </a:lnSpc>
                        <a:spcBef>
                          <a:spcPts val="254"/>
                        </a:spcBef>
                      </a:pPr>
                      <a:r>
                        <a:rPr sz="1600" spc="-50" dirty="0">
                          <a:latin typeface="Calibri"/>
                          <a:cs typeface="Calibri"/>
                        </a:rPr>
                        <a:t>4</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tc>
                  <a:txBody>
                    <a:bodyPr/>
                    <a:lstStyle/>
                    <a:p>
                      <a:pPr marL="88900">
                        <a:lnSpc>
                          <a:spcPct val="100000"/>
                        </a:lnSpc>
                        <a:spcBef>
                          <a:spcPts val="254"/>
                        </a:spcBef>
                      </a:pPr>
                      <a:r>
                        <a:rPr sz="1600" spc="-50" dirty="0">
                          <a:latin typeface="Calibri"/>
                          <a:cs typeface="Calibri"/>
                        </a:rPr>
                        <a:t>1</a:t>
                      </a:r>
                      <a:endParaRPr sz="16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D2DC"/>
                    </a:solidFill>
                  </a:tcPr>
                </a:tc>
                <a:extLst>
                  <a:ext uri="{0D108BD9-81ED-4DB2-BD59-A6C34878D82A}">
                    <a16:rowId xmlns:a16="http://schemas.microsoft.com/office/drawing/2014/main" val="10010"/>
                  </a:ext>
                </a:extLst>
              </a:tr>
            </a:tbl>
          </a:graphicData>
        </a:graphic>
      </p:graphicFrame>
      <p:sp>
        <p:nvSpPr>
          <p:cNvPr id="3" name="object 3"/>
          <p:cNvSpPr txBox="1">
            <a:spLocks noGrp="1"/>
          </p:cNvSpPr>
          <p:nvPr>
            <p:ph type="title"/>
          </p:nvPr>
        </p:nvSpPr>
        <p:spPr>
          <a:xfrm>
            <a:off x="409025" y="233201"/>
            <a:ext cx="9603275" cy="505267"/>
          </a:xfrm>
          <a:prstGeom prst="rect">
            <a:avLst/>
          </a:prstGeom>
        </p:spPr>
        <p:txBody>
          <a:bodyPr vert="horz" wrap="square" lIns="0" tIns="12700" rIns="0" bIns="0" rtlCol="0" anchor="t">
            <a:spAutoFit/>
          </a:bodyPr>
          <a:lstStyle/>
          <a:p>
            <a:pPr marL="12700">
              <a:lnSpc>
                <a:spcPct val="100000"/>
              </a:lnSpc>
              <a:spcBef>
                <a:spcPts val="100"/>
              </a:spcBef>
            </a:pPr>
            <a:r>
              <a:rPr spc="-50" dirty="0"/>
              <a:t>An</a:t>
            </a:r>
            <a:r>
              <a:rPr spc="-145" dirty="0"/>
              <a:t> </a:t>
            </a:r>
            <a:r>
              <a:rPr spc="-105" dirty="0"/>
              <a:t>Example</a:t>
            </a:r>
            <a:endParaRPr spc="-45" dirty="0"/>
          </a:p>
        </p:txBody>
      </p:sp>
      <p:sp>
        <p:nvSpPr>
          <p:cNvPr id="4" name="object 4"/>
          <p:cNvSpPr txBox="1"/>
          <p:nvPr/>
        </p:nvSpPr>
        <p:spPr>
          <a:xfrm>
            <a:off x="5688145" y="841520"/>
            <a:ext cx="3606800" cy="330835"/>
          </a:xfrm>
          <a:prstGeom prst="rect">
            <a:avLst/>
          </a:prstGeom>
        </p:spPr>
        <p:txBody>
          <a:bodyPr vert="horz" wrap="square" lIns="0" tIns="13335" rIns="0" bIns="0" rtlCol="0">
            <a:spAutoFit/>
          </a:bodyPr>
          <a:lstStyle/>
          <a:p>
            <a:pPr marL="12700">
              <a:spcBef>
                <a:spcPts val="105"/>
              </a:spcBef>
              <a:tabLst>
                <a:tab pos="2970530" algn="l"/>
              </a:tabLst>
            </a:pPr>
            <a:r>
              <a:rPr sz="2000" b="1" spc="-10" dirty="0">
                <a:latin typeface="Times New Roman"/>
                <a:cs typeface="Times New Roman"/>
              </a:rPr>
              <a:t>Features</a:t>
            </a:r>
            <a:r>
              <a:rPr sz="2000" b="1" dirty="0">
                <a:latin typeface="Times New Roman"/>
                <a:cs typeface="Times New Roman"/>
              </a:rPr>
              <a:t>	</a:t>
            </a:r>
            <a:r>
              <a:rPr sz="2000" b="1" spc="-10" dirty="0">
                <a:latin typeface="Times New Roman"/>
                <a:cs typeface="Times New Roman"/>
              </a:rPr>
              <a:t>Label</a:t>
            </a:r>
            <a:endParaRPr sz="2000">
              <a:latin typeface="Times New Roman"/>
              <a:cs typeface="Times New Roman"/>
            </a:endParaRPr>
          </a:p>
        </p:txBody>
      </p:sp>
      <p:sp>
        <p:nvSpPr>
          <p:cNvPr id="5" name="object 5"/>
          <p:cNvSpPr/>
          <p:nvPr/>
        </p:nvSpPr>
        <p:spPr>
          <a:xfrm>
            <a:off x="3231642" y="1378458"/>
            <a:ext cx="5303520" cy="169545"/>
          </a:xfrm>
          <a:custGeom>
            <a:avLst/>
            <a:gdLst/>
            <a:ahLst/>
            <a:cxnLst/>
            <a:rect l="l" t="t" r="r" b="b"/>
            <a:pathLst>
              <a:path w="5303520" h="169544">
                <a:moveTo>
                  <a:pt x="0" y="169163"/>
                </a:moveTo>
                <a:lnTo>
                  <a:pt x="1107" y="103320"/>
                </a:lnTo>
                <a:lnTo>
                  <a:pt x="4129" y="49549"/>
                </a:lnTo>
                <a:lnTo>
                  <a:pt x="8610" y="13294"/>
                </a:lnTo>
                <a:lnTo>
                  <a:pt x="14097" y="0"/>
                </a:lnTo>
                <a:lnTo>
                  <a:pt x="5289423" y="0"/>
                </a:lnTo>
                <a:lnTo>
                  <a:pt x="5294909" y="13294"/>
                </a:lnTo>
                <a:lnTo>
                  <a:pt x="5299390" y="49549"/>
                </a:lnTo>
                <a:lnTo>
                  <a:pt x="5302412" y="103320"/>
                </a:lnTo>
                <a:lnTo>
                  <a:pt x="5303520" y="169163"/>
                </a:lnTo>
              </a:path>
            </a:pathLst>
          </a:custGeom>
          <a:ln w="38100">
            <a:solidFill>
              <a:srgbClr val="00000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F210-4E76-6243-A304-D6F0BC1833CE}"/>
              </a:ext>
            </a:extLst>
          </p:cNvPr>
          <p:cNvSpPr>
            <a:spLocks noGrp="1"/>
          </p:cNvSpPr>
          <p:nvPr>
            <p:ph type="title"/>
          </p:nvPr>
        </p:nvSpPr>
        <p:spPr/>
        <p:txBody>
          <a:bodyPr/>
          <a:lstStyle/>
          <a:p>
            <a:r>
              <a:rPr lang="en-US" dirty="0"/>
              <a:t>Old Concepts, New Applications</a:t>
            </a:r>
          </a:p>
        </p:txBody>
      </p:sp>
      <p:sp>
        <p:nvSpPr>
          <p:cNvPr id="3" name="Content Placeholder 2">
            <a:extLst>
              <a:ext uri="{FF2B5EF4-FFF2-40B4-BE49-F238E27FC236}">
                <a16:creationId xmlns:a16="http://schemas.microsoft.com/office/drawing/2014/main" id="{1292BFCC-BBE0-8647-A73E-5C088F9E2865}"/>
              </a:ext>
            </a:extLst>
          </p:cNvPr>
          <p:cNvSpPr>
            <a:spLocks noGrp="1"/>
          </p:cNvSpPr>
          <p:nvPr>
            <p:ph idx="1"/>
          </p:nvPr>
        </p:nvSpPr>
        <p:spPr/>
        <p:txBody>
          <a:bodyPr>
            <a:normAutofit/>
          </a:bodyPr>
          <a:lstStyle/>
          <a:p>
            <a:r>
              <a:rPr lang="en-US" dirty="0"/>
              <a:t>That idea isn’t new (how do you predict if a restaurant will be good? If a job is worth applying for? If someone will date you?)</a:t>
            </a:r>
          </a:p>
          <a:p>
            <a:r>
              <a:rPr lang="en-US" dirty="0"/>
              <a:t>The scale, breadth, speed, and accuracy are new.</a:t>
            </a:r>
          </a:p>
        </p:txBody>
      </p:sp>
    </p:spTree>
    <p:extLst>
      <p:ext uri="{BB962C8B-B14F-4D97-AF65-F5344CB8AC3E}">
        <p14:creationId xmlns:p14="http://schemas.microsoft.com/office/powerpoint/2010/main" val="1767808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4530" y="921556"/>
            <a:ext cx="4559070" cy="505267"/>
          </a:xfrm>
          <a:prstGeom prst="rect">
            <a:avLst/>
          </a:prstGeom>
        </p:spPr>
        <p:txBody>
          <a:bodyPr vert="horz" wrap="square" lIns="0" tIns="12700" rIns="0" bIns="0" rtlCol="0" anchor="t">
            <a:spAutoFit/>
          </a:bodyPr>
          <a:lstStyle/>
          <a:p>
            <a:pPr marL="12700">
              <a:lnSpc>
                <a:spcPct val="100000"/>
              </a:lnSpc>
              <a:spcBef>
                <a:spcPts val="100"/>
              </a:spcBef>
            </a:pPr>
            <a:r>
              <a:rPr spc="-95" dirty="0"/>
              <a:t>Distance</a:t>
            </a:r>
            <a:r>
              <a:rPr spc="-130" dirty="0"/>
              <a:t> </a:t>
            </a:r>
            <a:r>
              <a:rPr spc="-65" dirty="0"/>
              <a:t>Matrix</a:t>
            </a:r>
          </a:p>
        </p:txBody>
      </p:sp>
      <p:pic>
        <p:nvPicPr>
          <p:cNvPr id="3" name="object 3"/>
          <p:cNvPicPr/>
          <p:nvPr/>
        </p:nvPicPr>
        <p:blipFill>
          <a:blip r:embed="rId2" cstate="print"/>
          <a:stretch>
            <a:fillRect/>
          </a:stretch>
        </p:blipFill>
        <p:spPr>
          <a:xfrm>
            <a:off x="1880562" y="1952121"/>
            <a:ext cx="8318104" cy="407987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98228" y="2632226"/>
            <a:ext cx="5271515" cy="3124199"/>
          </a:xfrm>
          <a:prstGeom prst="rect">
            <a:avLst/>
          </a:prstGeom>
        </p:spPr>
      </p:pic>
      <p:sp>
        <p:nvSpPr>
          <p:cNvPr id="3" name="object 3"/>
          <p:cNvSpPr txBox="1">
            <a:spLocks noGrp="1"/>
          </p:cNvSpPr>
          <p:nvPr>
            <p:ph type="title"/>
          </p:nvPr>
        </p:nvSpPr>
        <p:spPr>
          <a:xfrm>
            <a:off x="915902" y="339791"/>
            <a:ext cx="9603275" cy="505267"/>
          </a:xfrm>
          <a:prstGeom prst="rect">
            <a:avLst/>
          </a:prstGeom>
        </p:spPr>
        <p:txBody>
          <a:bodyPr vert="horz" wrap="square" lIns="0" tIns="12700" rIns="0" bIns="0" rtlCol="0" anchor="t">
            <a:spAutoFit/>
          </a:bodyPr>
          <a:lstStyle/>
          <a:p>
            <a:pPr marL="12700">
              <a:lnSpc>
                <a:spcPct val="100000"/>
              </a:lnSpc>
              <a:spcBef>
                <a:spcPts val="100"/>
              </a:spcBef>
            </a:pPr>
            <a:r>
              <a:rPr spc="-70" dirty="0"/>
              <a:t>Using</a:t>
            </a:r>
            <a:r>
              <a:rPr spc="-155" dirty="0"/>
              <a:t> </a:t>
            </a:r>
            <a:r>
              <a:rPr spc="-95" dirty="0"/>
              <a:t>Distance</a:t>
            </a:r>
            <a:r>
              <a:rPr spc="-150" dirty="0"/>
              <a:t> </a:t>
            </a:r>
            <a:r>
              <a:rPr spc="-85" dirty="0"/>
              <a:t>Matrix</a:t>
            </a:r>
            <a:r>
              <a:rPr spc="-145" dirty="0"/>
              <a:t> </a:t>
            </a:r>
            <a:r>
              <a:rPr spc="-80" dirty="0"/>
              <a:t>for</a:t>
            </a:r>
            <a:r>
              <a:rPr spc="-125" dirty="0"/>
              <a:t> </a:t>
            </a:r>
            <a:r>
              <a:rPr spc="-65" dirty="0"/>
              <a:t>Classification</a:t>
            </a:r>
          </a:p>
        </p:txBody>
      </p:sp>
      <p:sp>
        <p:nvSpPr>
          <p:cNvPr id="4" name="object 4"/>
          <p:cNvSpPr txBox="1"/>
          <p:nvPr/>
        </p:nvSpPr>
        <p:spPr>
          <a:xfrm>
            <a:off x="1022926" y="1906935"/>
            <a:ext cx="6557009" cy="2416175"/>
          </a:xfrm>
          <a:prstGeom prst="rect">
            <a:avLst/>
          </a:prstGeom>
        </p:spPr>
        <p:txBody>
          <a:bodyPr vert="horz" wrap="square" lIns="0" tIns="151130" rIns="0" bIns="0" rtlCol="0">
            <a:spAutoFit/>
          </a:bodyPr>
          <a:lstStyle/>
          <a:p>
            <a:pPr marL="163195" indent="-158750">
              <a:spcBef>
                <a:spcPts val="1190"/>
              </a:spcBef>
              <a:buClr>
                <a:srgbClr val="295B92"/>
              </a:buClr>
              <a:buSzPct val="96153"/>
              <a:buFont typeface="Wingdings"/>
              <a:buChar char=""/>
              <a:tabLst>
                <a:tab pos="163195" algn="l"/>
              </a:tabLst>
            </a:pPr>
            <a:r>
              <a:rPr sz="2600" dirty="0">
                <a:latin typeface="Calibri"/>
                <a:cs typeface="Calibri"/>
              </a:rPr>
              <a:t>Simplest</a:t>
            </a:r>
            <a:r>
              <a:rPr sz="2600" spc="-85" dirty="0">
                <a:latin typeface="Calibri"/>
                <a:cs typeface="Calibri"/>
              </a:rPr>
              <a:t> </a:t>
            </a:r>
            <a:r>
              <a:rPr sz="2600" dirty="0">
                <a:latin typeface="Calibri"/>
                <a:cs typeface="Calibri"/>
              </a:rPr>
              <a:t>approach</a:t>
            </a:r>
            <a:r>
              <a:rPr sz="2600" spc="-80" dirty="0">
                <a:latin typeface="Calibri"/>
                <a:cs typeface="Calibri"/>
              </a:rPr>
              <a:t> </a:t>
            </a:r>
            <a:r>
              <a:rPr sz="2600" dirty="0">
                <a:latin typeface="Calibri"/>
                <a:cs typeface="Calibri"/>
              </a:rPr>
              <a:t>is</a:t>
            </a:r>
            <a:r>
              <a:rPr sz="2600" spc="-65" dirty="0">
                <a:latin typeface="Calibri"/>
                <a:cs typeface="Calibri"/>
              </a:rPr>
              <a:t> </a:t>
            </a:r>
            <a:r>
              <a:rPr sz="2600" dirty="0">
                <a:latin typeface="Calibri"/>
                <a:cs typeface="Calibri"/>
              </a:rPr>
              <a:t>probably</a:t>
            </a:r>
            <a:r>
              <a:rPr sz="2600" spc="-80" dirty="0">
                <a:latin typeface="Calibri"/>
                <a:cs typeface="Calibri"/>
              </a:rPr>
              <a:t> </a:t>
            </a:r>
            <a:r>
              <a:rPr sz="2600" dirty="0">
                <a:solidFill>
                  <a:srgbClr val="FF0000"/>
                </a:solidFill>
                <a:latin typeface="Calibri"/>
                <a:cs typeface="Calibri"/>
              </a:rPr>
              <a:t>nearest</a:t>
            </a:r>
            <a:r>
              <a:rPr sz="2600" spc="-80" dirty="0">
                <a:solidFill>
                  <a:srgbClr val="FF0000"/>
                </a:solidFill>
                <a:latin typeface="Calibri"/>
                <a:cs typeface="Calibri"/>
              </a:rPr>
              <a:t> </a:t>
            </a:r>
            <a:r>
              <a:rPr sz="2600" spc="-10" dirty="0">
                <a:solidFill>
                  <a:srgbClr val="FF0000"/>
                </a:solidFill>
                <a:latin typeface="Calibri"/>
                <a:cs typeface="Calibri"/>
              </a:rPr>
              <a:t>neighbor</a:t>
            </a:r>
            <a:endParaRPr sz="2600" dirty="0">
              <a:latin typeface="Calibri"/>
              <a:cs typeface="Calibri"/>
            </a:endParaRPr>
          </a:p>
          <a:p>
            <a:pPr marL="163195" indent="-158750">
              <a:spcBef>
                <a:spcPts val="1095"/>
              </a:spcBef>
              <a:buClr>
                <a:srgbClr val="295B92"/>
              </a:buClr>
              <a:buSzPct val="96153"/>
              <a:buFont typeface="Wingdings"/>
              <a:buChar char=""/>
              <a:tabLst>
                <a:tab pos="163195" algn="l"/>
              </a:tabLst>
            </a:pPr>
            <a:r>
              <a:rPr sz="2600" dirty="0">
                <a:latin typeface="Calibri"/>
                <a:cs typeface="Calibri"/>
              </a:rPr>
              <a:t>Remember</a:t>
            </a:r>
            <a:r>
              <a:rPr sz="2600" spc="-110" dirty="0">
                <a:latin typeface="Calibri"/>
                <a:cs typeface="Calibri"/>
              </a:rPr>
              <a:t> </a:t>
            </a:r>
            <a:r>
              <a:rPr sz="2600" dirty="0">
                <a:latin typeface="Calibri"/>
                <a:cs typeface="Calibri"/>
              </a:rPr>
              <a:t>training</a:t>
            </a:r>
            <a:r>
              <a:rPr sz="2600" spc="-95" dirty="0">
                <a:latin typeface="Calibri"/>
                <a:cs typeface="Calibri"/>
              </a:rPr>
              <a:t> </a:t>
            </a:r>
            <a:r>
              <a:rPr sz="2600" spc="-20" dirty="0">
                <a:latin typeface="Calibri"/>
                <a:cs typeface="Calibri"/>
              </a:rPr>
              <a:t>data</a:t>
            </a:r>
            <a:endParaRPr sz="2600" dirty="0">
              <a:latin typeface="Calibri"/>
              <a:cs typeface="Calibri"/>
            </a:endParaRPr>
          </a:p>
          <a:p>
            <a:pPr marL="163195" indent="-158750">
              <a:spcBef>
                <a:spcPts val="1080"/>
              </a:spcBef>
              <a:buClr>
                <a:srgbClr val="295B92"/>
              </a:buClr>
              <a:buSzPct val="96153"/>
              <a:buFont typeface="Wingdings"/>
              <a:buChar char=""/>
              <a:tabLst>
                <a:tab pos="163195" algn="l"/>
              </a:tabLst>
            </a:pPr>
            <a:r>
              <a:rPr sz="2600" dirty="0">
                <a:latin typeface="Calibri"/>
                <a:cs typeface="Calibri"/>
              </a:rPr>
              <a:t>When</a:t>
            </a:r>
            <a:r>
              <a:rPr sz="2600" spc="-50" dirty="0">
                <a:latin typeface="Calibri"/>
                <a:cs typeface="Calibri"/>
              </a:rPr>
              <a:t> </a:t>
            </a:r>
            <a:r>
              <a:rPr sz="2600" dirty="0">
                <a:latin typeface="Calibri"/>
                <a:cs typeface="Calibri"/>
              </a:rPr>
              <a:t>predicting</a:t>
            </a:r>
            <a:r>
              <a:rPr sz="2600" spc="-50" dirty="0">
                <a:latin typeface="Calibri"/>
                <a:cs typeface="Calibri"/>
              </a:rPr>
              <a:t> </a:t>
            </a:r>
            <a:r>
              <a:rPr sz="2600" dirty="0">
                <a:latin typeface="Calibri"/>
                <a:cs typeface="Calibri"/>
              </a:rPr>
              <a:t>the</a:t>
            </a:r>
            <a:r>
              <a:rPr sz="2600" spc="-50" dirty="0">
                <a:latin typeface="Calibri"/>
                <a:cs typeface="Calibri"/>
              </a:rPr>
              <a:t> </a:t>
            </a:r>
            <a:r>
              <a:rPr sz="2600" dirty="0">
                <a:latin typeface="Calibri"/>
                <a:cs typeface="Calibri"/>
              </a:rPr>
              <a:t>label</a:t>
            </a:r>
            <a:r>
              <a:rPr sz="2600" spc="-35" dirty="0">
                <a:latin typeface="Calibri"/>
                <a:cs typeface="Calibri"/>
              </a:rPr>
              <a:t> </a:t>
            </a:r>
            <a:r>
              <a:rPr sz="2600" dirty="0">
                <a:latin typeface="Calibri"/>
                <a:cs typeface="Calibri"/>
              </a:rPr>
              <a:t>of</a:t>
            </a:r>
            <a:r>
              <a:rPr sz="2600" spc="-20" dirty="0">
                <a:latin typeface="Calibri"/>
                <a:cs typeface="Calibri"/>
              </a:rPr>
              <a:t> </a:t>
            </a:r>
            <a:r>
              <a:rPr sz="2600" dirty="0">
                <a:latin typeface="Calibri"/>
                <a:cs typeface="Calibri"/>
              </a:rPr>
              <a:t>a</a:t>
            </a:r>
            <a:r>
              <a:rPr sz="2600" spc="-25" dirty="0">
                <a:latin typeface="Calibri"/>
                <a:cs typeface="Calibri"/>
              </a:rPr>
              <a:t> </a:t>
            </a:r>
            <a:r>
              <a:rPr sz="2600" dirty="0">
                <a:latin typeface="Calibri"/>
                <a:cs typeface="Calibri"/>
              </a:rPr>
              <a:t>new</a:t>
            </a:r>
            <a:r>
              <a:rPr sz="2600" spc="-40" dirty="0">
                <a:latin typeface="Calibri"/>
                <a:cs typeface="Calibri"/>
              </a:rPr>
              <a:t> </a:t>
            </a:r>
            <a:r>
              <a:rPr sz="2600" spc="-10" dirty="0">
                <a:latin typeface="Calibri"/>
                <a:cs typeface="Calibri"/>
              </a:rPr>
              <a:t>example</a:t>
            </a:r>
            <a:endParaRPr sz="2600" dirty="0">
              <a:latin typeface="Calibri"/>
              <a:cs typeface="Calibri"/>
            </a:endParaRPr>
          </a:p>
          <a:p>
            <a:pPr marL="394970" lvl="1" indent="-181610">
              <a:spcBef>
                <a:spcPts val="125"/>
              </a:spcBef>
              <a:buClr>
                <a:srgbClr val="295B92"/>
              </a:buClr>
              <a:buChar char="◦"/>
              <a:tabLst>
                <a:tab pos="394970" algn="l"/>
              </a:tabLst>
            </a:pPr>
            <a:r>
              <a:rPr sz="2400" dirty="0">
                <a:latin typeface="Calibri"/>
                <a:cs typeface="Calibri"/>
              </a:rPr>
              <a:t>Find</a:t>
            </a:r>
            <a:r>
              <a:rPr sz="2400" spc="-60" dirty="0">
                <a:latin typeface="Calibri"/>
                <a:cs typeface="Calibri"/>
              </a:rPr>
              <a:t> </a:t>
            </a:r>
            <a:r>
              <a:rPr sz="2400" dirty="0">
                <a:latin typeface="Calibri"/>
                <a:cs typeface="Calibri"/>
              </a:rPr>
              <a:t>the</a:t>
            </a:r>
            <a:r>
              <a:rPr sz="2400" spc="-65" dirty="0">
                <a:latin typeface="Calibri"/>
                <a:cs typeface="Calibri"/>
              </a:rPr>
              <a:t> </a:t>
            </a:r>
            <a:r>
              <a:rPr sz="2400" dirty="0">
                <a:latin typeface="Calibri"/>
                <a:cs typeface="Calibri"/>
              </a:rPr>
              <a:t>nearest</a:t>
            </a:r>
            <a:r>
              <a:rPr sz="2400" spc="-55" dirty="0">
                <a:latin typeface="Calibri"/>
                <a:cs typeface="Calibri"/>
              </a:rPr>
              <a:t> </a:t>
            </a:r>
            <a:r>
              <a:rPr sz="2400" spc="-10" dirty="0">
                <a:latin typeface="Calibri"/>
                <a:cs typeface="Calibri"/>
              </a:rPr>
              <a:t>example</a:t>
            </a:r>
            <a:r>
              <a:rPr sz="2400" spc="-65" dirty="0">
                <a:latin typeface="Calibri"/>
                <a:cs typeface="Calibri"/>
              </a:rPr>
              <a:t> </a:t>
            </a:r>
            <a:r>
              <a:rPr sz="2400" dirty="0">
                <a:latin typeface="Calibri"/>
                <a:cs typeface="Calibri"/>
              </a:rPr>
              <a:t>in</a:t>
            </a:r>
            <a:r>
              <a:rPr sz="2400" spc="-55" dirty="0">
                <a:latin typeface="Calibri"/>
                <a:cs typeface="Calibri"/>
              </a:rPr>
              <a:t> </a:t>
            </a:r>
            <a:r>
              <a:rPr sz="2400" dirty="0">
                <a:latin typeface="Calibri"/>
                <a:cs typeface="Calibri"/>
              </a:rPr>
              <a:t>the</a:t>
            </a:r>
            <a:r>
              <a:rPr sz="2400" spc="-65" dirty="0">
                <a:latin typeface="Calibri"/>
                <a:cs typeface="Calibri"/>
              </a:rPr>
              <a:t> </a:t>
            </a:r>
            <a:r>
              <a:rPr sz="2400" dirty="0">
                <a:latin typeface="Calibri"/>
                <a:cs typeface="Calibri"/>
              </a:rPr>
              <a:t>training</a:t>
            </a:r>
            <a:r>
              <a:rPr sz="2400" spc="-70" dirty="0">
                <a:latin typeface="Calibri"/>
                <a:cs typeface="Calibri"/>
              </a:rPr>
              <a:t> </a:t>
            </a:r>
            <a:r>
              <a:rPr sz="2400" spc="-20" dirty="0">
                <a:latin typeface="Calibri"/>
                <a:cs typeface="Calibri"/>
              </a:rPr>
              <a:t>data</a:t>
            </a:r>
            <a:endParaRPr sz="2400" dirty="0">
              <a:latin typeface="Calibri"/>
              <a:cs typeface="Calibri"/>
            </a:endParaRPr>
          </a:p>
          <a:p>
            <a:pPr marL="394970" lvl="1" indent="-181610">
              <a:spcBef>
                <a:spcPts val="315"/>
              </a:spcBef>
              <a:buClr>
                <a:srgbClr val="295B92"/>
              </a:buClr>
              <a:buChar char="◦"/>
              <a:tabLst>
                <a:tab pos="394970" algn="l"/>
              </a:tabLst>
            </a:pPr>
            <a:r>
              <a:rPr sz="2400" dirty="0">
                <a:latin typeface="Calibri"/>
                <a:cs typeface="Calibri"/>
              </a:rPr>
              <a:t>Predict</a:t>
            </a:r>
            <a:r>
              <a:rPr sz="2400" spc="-6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label</a:t>
            </a:r>
            <a:r>
              <a:rPr sz="2400" spc="-65" dirty="0">
                <a:latin typeface="Calibri"/>
                <a:cs typeface="Calibri"/>
              </a:rPr>
              <a:t> </a:t>
            </a:r>
            <a:r>
              <a:rPr sz="2400" dirty="0">
                <a:latin typeface="Calibri"/>
                <a:cs typeface="Calibri"/>
              </a:rPr>
              <a:t>associated</a:t>
            </a:r>
            <a:r>
              <a:rPr sz="2400" spc="-65" dirty="0">
                <a:latin typeface="Calibri"/>
                <a:cs typeface="Calibri"/>
              </a:rPr>
              <a:t> </a:t>
            </a:r>
            <a:r>
              <a:rPr sz="2400" dirty="0">
                <a:latin typeface="Calibri"/>
                <a:cs typeface="Calibri"/>
              </a:rPr>
              <a:t>with</a:t>
            </a:r>
            <a:r>
              <a:rPr sz="2400" spc="-50" dirty="0">
                <a:latin typeface="Calibri"/>
                <a:cs typeface="Calibri"/>
              </a:rPr>
              <a:t> </a:t>
            </a:r>
            <a:r>
              <a:rPr sz="2400" dirty="0">
                <a:latin typeface="Calibri"/>
                <a:cs typeface="Calibri"/>
              </a:rPr>
              <a:t>that</a:t>
            </a:r>
            <a:r>
              <a:rPr sz="2400" spc="-60" dirty="0">
                <a:latin typeface="Calibri"/>
                <a:cs typeface="Calibri"/>
              </a:rPr>
              <a:t> </a:t>
            </a:r>
            <a:r>
              <a:rPr sz="2400" spc="-10" dirty="0">
                <a:latin typeface="Calibri"/>
                <a:cs typeface="Calibri"/>
              </a:rPr>
              <a:t>example</a:t>
            </a:r>
            <a:endParaRPr sz="2400" dirty="0">
              <a:latin typeface="Calibri"/>
              <a:cs typeface="Calibri"/>
            </a:endParaRPr>
          </a:p>
        </p:txBody>
      </p:sp>
      <p:sp>
        <p:nvSpPr>
          <p:cNvPr id="5" name="object 5"/>
          <p:cNvSpPr txBox="1"/>
          <p:nvPr/>
        </p:nvSpPr>
        <p:spPr>
          <a:xfrm flipH="1">
            <a:off x="7835391" y="3658092"/>
            <a:ext cx="242570" cy="197490"/>
          </a:xfrm>
          <a:prstGeom prst="rect">
            <a:avLst/>
          </a:prstGeom>
        </p:spPr>
        <p:txBody>
          <a:bodyPr vert="horz" wrap="square" lIns="0" tIns="12700" rIns="0" bIns="0" rtlCol="0">
            <a:spAutoFit/>
          </a:bodyPr>
          <a:lstStyle/>
          <a:p>
            <a:pPr marL="12700">
              <a:spcBef>
                <a:spcPts val="100"/>
              </a:spcBef>
            </a:pPr>
            <a:r>
              <a:rPr sz="1200" b="1" spc="-50" dirty="0">
                <a:solidFill>
                  <a:srgbClr val="D61DFF"/>
                </a:solidFill>
                <a:latin typeface="Times New Roman"/>
                <a:cs typeface="Times New Roman"/>
              </a:rPr>
              <a:t>X</a:t>
            </a:r>
            <a:endParaRPr sz="1200" dirty="0">
              <a:latin typeface="Times New Roman"/>
              <a:cs typeface="Times New Roman"/>
            </a:endParaRPr>
          </a:p>
        </p:txBody>
      </p:sp>
      <p:sp>
        <p:nvSpPr>
          <p:cNvPr id="6" name="object 6"/>
          <p:cNvSpPr/>
          <p:nvPr/>
        </p:nvSpPr>
        <p:spPr>
          <a:xfrm>
            <a:off x="7613776" y="3487743"/>
            <a:ext cx="685800" cy="457200"/>
          </a:xfrm>
          <a:custGeom>
            <a:avLst/>
            <a:gdLst/>
            <a:ahLst/>
            <a:cxnLst/>
            <a:rect l="l" t="t" r="r" b="b"/>
            <a:pathLst>
              <a:path w="685800" h="457200">
                <a:moveTo>
                  <a:pt x="0" y="228600"/>
                </a:moveTo>
                <a:lnTo>
                  <a:pt x="17480" y="156345"/>
                </a:lnTo>
                <a:lnTo>
                  <a:pt x="38273" y="123545"/>
                </a:lnTo>
                <a:lnTo>
                  <a:pt x="66158" y="93592"/>
                </a:lnTo>
                <a:lnTo>
                  <a:pt x="100431" y="66955"/>
                </a:lnTo>
                <a:lnTo>
                  <a:pt x="140386" y="44106"/>
                </a:lnTo>
                <a:lnTo>
                  <a:pt x="185315" y="25516"/>
                </a:lnTo>
                <a:lnTo>
                  <a:pt x="234515" y="11654"/>
                </a:lnTo>
                <a:lnTo>
                  <a:pt x="287278" y="2992"/>
                </a:lnTo>
                <a:lnTo>
                  <a:pt x="342900" y="0"/>
                </a:lnTo>
                <a:lnTo>
                  <a:pt x="398521" y="2992"/>
                </a:lnTo>
                <a:lnTo>
                  <a:pt x="451284" y="11654"/>
                </a:lnTo>
                <a:lnTo>
                  <a:pt x="500484" y="25516"/>
                </a:lnTo>
                <a:lnTo>
                  <a:pt x="545413" y="44106"/>
                </a:lnTo>
                <a:lnTo>
                  <a:pt x="585368" y="66955"/>
                </a:lnTo>
                <a:lnTo>
                  <a:pt x="619641" y="93592"/>
                </a:lnTo>
                <a:lnTo>
                  <a:pt x="647526" y="123545"/>
                </a:lnTo>
                <a:lnTo>
                  <a:pt x="668319" y="156345"/>
                </a:lnTo>
                <a:lnTo>
                  <a:pt x="685800" y="228600"/>
                </a:lnTo>
                <a:lnTo>
                  <a:pt x="681312" y="265679"/>
                </a:lnTo>
                <a:lnTo>
                  <a:pt x="647526" y="333654"/>
                </a:lnTo>
                <a:lnTo>
                  <a:pt x="619641" y="363607"/>
                </a:lnTo>
                <a:lnTo>
                  <a:pt x="585368" y="390244"/>
                </a:lnTo>
                <a:lnTo>
                  <a:pt x="545413" y="413093"/>
                </a:lnTo>
                <a:lnTo>
                  <a:pt x="500484" y="431683"/>
                </a:lnTo>
                <a:lnTo>
                  <a:pt x="451284" y="445545"/>
                </a:lnTo>
                <a:lnTo>
                  <a:pt x="398521" y="454207"/>
                </a:lnTo>
                <a:lnTo>
                  <a:pt x="342900" y="457200"/>
                </a:lnTo>
                <a:lnTo>
                  <a:pt x="287278" y="454207"/>
                </a:lnTo>
                <a:lnTo>
                  <a:pt x="234515" y="445545"/>
                </a:lnTo>
                <a:lnTo>
                  <a:pt x="185315" y="431683"/>
                </a:lnTo>
                <a:lnTo>
                  <a:pt x="140386" y="413093"/>
                </a:lnTo>
                <a:lnTo>
                  <a:pt x="100431" y="390244"/>
                </a:lnTo>
                <a:lnTo>
                  <a:pt x="66158" y="363607"/>
                </a:lnTo>
                <a:lnTo>
                  <a:pt x="38273" y="333654"/>
                </a:lnTo>
                <a:lnTo>
                  <a:pt x="17480" y="300854"/>
                </a:lnTo>
                <a:lnTo>
                  <a:pt x="0" y="228600"/>
                </a:lnTo>
                <a:close/>
              </a:path>
            </a:pathLst>
          </a:custGeom>
          <a:ln w="38100">
            <a:solidFill>
              <a:srgbClr val="00B050"/>
            </a:solidFill>
          </a:ln>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2996" y="1334569"/>
            <a:ext cx="8018145" cy="3937000"/>
            <a:chOff x="348995" y="1334569"/>
            <a:chExt cx="8018145" cy="3937000"/>
          </a:xfrm>
        </p:grpSpPr>
        <p:pic>
          <p:nvPicPr>
            <p:cNvPr id="3" name="object 3"/>
            <p:cNvPicPr/>
            <p:nvPr/>
          </p:nvPicPr>
          <p:blipFill>
            <a:blip r:embed="rId2" cstate="print"/>
            <a:stretch>
              <a:fillRect/>
            </a:stretch>
          </p:blipFill>
          <p:spPr>
            <a:xfrm>
              <a:off x="355832" y="1334569"/>
              <a:ext cx="8011094" cy="3929477"/>
            </a:xfrm>
            <a:prstGeom prst="rect">
              <a:avLst/>
            </a:prstGeom>
          </p:spPr>
        </p:pic>
        <p:sp>
          <p:nvSpPr>
            <p:cNvPr id="4" name="object 4"/>
            <p:cNvSpPr/>
            <p:nvPr/>
          </p:nvSpPr>
          <p:spPr>
            <a:xfrm>
              <a:off x="348995" y="4104131"/>
              <a:ext cx="5648325" cy="1167765"/>
            </a:xfrm>
            <a:custGeom>
              <a:avLst/>
              <a:gdLst/>
              <a:ahLst/>
              <a:cxnLst/>
              <a:rect l="l" t="t" r="r" b="b"/>
              <a:pathLst>
                <a:path w="5648325" h="1167764">
                  <a:moveTo>
                    <a:pt x="5647944" y="0"/>
                  </a:moveTo>
                  <a:lnTo>
                    <a:pt x="0" y="0"/>
                  </a:lnTo>
                  <a:lnTo>
                    <a:pt x="0" y="1167384"/>
                  </a:lnTo>
                  <a:lnTo>
                    <a:pt x="5647944" y="1167384"/>
                  </a:lnTo>
                  <a:lnTo>
                    <a:pt x="5647944" y="0"/>
                  </a:lnTo>
                  <a:close/>
                </a:path>
              </a:pathLst>
            </a:custGeom>
            <a:solidFill>
              <a:srgbClr val="FF0000">
                <a:alpha val="10194"/>
              </a:srgbClr>
            </a:solidFill>
          </p:spPr>
          <p:txBody>
            <a:bodyPr wrap="square" lIns="0" tIns="0" rIns="0" bIns="0" rtlCol="0"/>
            <a:lstStyle/>
            <a:p>
              <a:endParaRPr/>
            </a:p>
          </p:txBody>
        </p:sp>
      </p:grpSp>
      <p:sp>
        <p:nvSpPr>
          <p:cNvPr id="5" name="object 5"/>
          <p:cNvSpPr txBox="1">
            <a:spLocks noGrp="1"/>
          </p:cNvSpPr>
          <p:nvPr>
            <p:ph type="title"/>
          </p:nvPr>
        </p:nvSpPr>
        <p:spPr>
          <a:xfrm>
            <a:off x="1717039" y="443574"/>
            <a:ext cx="4652588" cy="505267"/>
          </a:xfrm>
          <a:prstGeom prst="rect">
            <a:avLst/>
          </a:prstGeom>
        </p:spPr>
        <p:txBody>
          <a:bodyPr vert="horz" wrap="square" lIns="0" tIns="12700" rIns="0" bIns="0" rtlCol="0" anchor="t">
            <a:spAutoFit/>
          </a:bodyPr>
          <a:lstStyle/>
          <a:p>
            <a:pPr marL="12700">
              <a:lnSpc>
                <a:spcPct val="100000"/>
              </a:lnSpc>
              <a:spcBef>
                <a:spcPts val="100"/>
              </a:spcBef>
            </a:pPr>
            <a:r>
              <a:rPr spc="-95" dirty="0"/>
              <a:t>Distance</a:t>
            </a:r>
            <a:r>
              <a:rPr spc="-130" dirty="0"/>
              <a:t> </a:t>
            </a:r>
            <a:r>
              <a:rPr spc="-65" dirty="0"/>
              <a:t>Matrix</a:t>
            </a:r>
          </a:p>
        </p:txBody>
      </p:sp>
      <p:sp>
        <p:nvSpPr>
          <p:cNvPr id="6" name="object 6"/>
          <p:cNvSpPr txBox="1"/>
          <p:nvPr/>
        </p:nvSpPr>
        <p:spPr>
          <a:xfrm>
            <a:off x="9897472" y="1174631"/>
            <a:ext cx="518795" cy="2869565"/>
          </a:xfrm>
          <a:prstGeom prst="rect">
            <a:avLst/>
          </a:prstGeom>
        </p:spPr>
        <p:txBody>
          <a:bodyPr vert="horz" wrap="square" lIns="0" tIns="12700" rIns="0" bIns="0" rtlCol="0">
            <a:spAutoFit/>
          </a:bodyPr>
          <a:lstStyle/>
          <a:p>
            <a:pPr marL="12065" marR="5080" algn="ctr">
              <a:lnSpc>
                <a:spcPct val="150400"/>
              </a:lnSpc>
              <a:spcBef>
                <a:spcPts val="100"/>
              </a:spcBef>
            </a:pPr>
            <a:r>
              <a:rPr spc="-10" dirty="0">
                <a:solidFill>
                  <a:srgbClr val="FF0000"/>
                </a:solidFill>
                <a:latin typeface="Calibri"/>
                <a:cs typeface="Calibri"/>
              </a:rPr>
              <a:t>Label </a:t>
            </a:r>
            <a:r>
              <a:rPr spc="-50" dirty="0">
                <a:solidFill>
                  <a:srgbClr val="FF0000"/>
                </a:solidFill>
                <a:latin typeface="Calibri"/>
                <a:cs typeface="Calibri"/>
              </a:rPr>
              <a:t>R</a:t>
            </a:r>
            <a:endParaRPr>
              <a:latin typeface="Calibri"/>
              <a:cs typeface="Calibri"/>
            </a:endParaRPr>
          </a:p>
          <a:p>
            <a:pPr marL="179070" marR="186690" indent="-20955" algn="ctr">
              <a:lnSpc>
                <a:spcPct val="136600"/>
              </a:lnSpc>
              <a:spcBef>
                <a:spcPts val="275"/>
              </a:spcBef>
            </a:pPr>
            <a:r>
              <a:rPr spc="-50" dirty="0">
                <a:solidFill>
                  <a:srgbClr val="FF0000"/>
                </a:solidFill>
                <a:latin typeface="Calibri"/>
                <a:cs typeface="Calibri"/>
              </a:rPr>
              <a:t>R R</a:t>
            </a:r>
            <a:endParaRPr>
              <a:latin typeface="Calibri"/>
              <a:cs typeface="Calibri"/>
            </a:endParaRPr>
          </a:p>
          <a:p>
            <a:pPr marR="92710" algn="ctr">
              <a:spcBef>
                <a:spcPts val="850"/>
              </a:spcBef>
            </a:pPr>
            <a:r>
              <a:rPr spc="-25" dirty="0">
                <a:solidFill>
                  <a:srgbClr val="FF0000"/>
                </a:solidFill>
                <a:latin typeface="Calibri"/>
                <a:cs typeface="Calibri"/>
              </a:rPr>
              <a:t>~R</a:t>
            </a:r>
            <a:endParaRPr>
              <a:latin typeface="Calibri"/>
              <a:cs typeface="Calibri"/>
            </a:endParaRPr>
          </a:p>
          <a:p>
            <a:pPr marR="78740" algn="ctr">
              <a:spcBef>
                <a:spcPts val="1320"/>
              </a:spcBef>
            </a:pPr>
            <a:r>
              <a:rPr spc="-25" dirty="0">
                <a:solidFill>
                  <a:srgbClr val="FF0000"/>
                </a:solidFill>
                <a:latin typeface="Calibri"/>
                <a:cs typeface="Calibri"/>
              </a:rPr>
              <a:t>~R</a:t>
            </a:r>
            <a:endParaRPr>
              <a:latin typeface="Calibri"/>
              <a:cs typeface="Calibri"/>
            </a:endParaRPr>
          </a:p>
          <a:p>
            <a:pPr marR="56515" algn="ctr">
              <a:spcBef>
                <a:spcPts val="1065"/>
              </a:spcBef>
            </a:pPr>
            <a:r>
              <a:rPr spc="-25" dirty="0">
                <a:solidFill>
                  <a:srgbClr val="FF0000"/>
                </a:solidFill>
                <a:latin typeface="Calibri"/>
                <a:cs typeface="Calibri"/>
              </a:rPr>
              <a:t>~R</a:t>
            </a:r>
            <a:endParaRPr>
              <a:latin typeface="Calibri"/>
              <a:cs typeface="Calibri"/>
            </a:endParaRPr>
          </a:p>
        </p:txBody>
      </p:sp>
      <p:sp>
        <p:nvSpPr>
          <p:cNvPr id="9" name="Rectangle 8">
            <a:extLst>
              <a:ext uri="{FF2B5EF4-FFF2-40B4-BE49-F238E27FC236}">
                <a16:creationId xmlns:a16="http://schemas.microsoft.com/office/drawing/2014/main" id="{6331F808-EE28-A45C-802E-877360342843}"/>
              </a:ext>
            </a:extLst>
          </p:cNvPr>
          <p:cNvSpPr/>
          <p:nvPr/>
        </p:nvSpPr>
        <p:spPr>
          <a:xfrm>
            <a:off x="7521321" y="4104131"/>
            <a:ext cx="2369606" cy="11599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5580" y="804520"/>
            <a:ext cx="9603275" cy="505267"/>
          </a:xfrm>
          <a:prstGeom prst="rect">
            <a:avLst/>
          </a:prstGeom>
        </p:spPr>
        <p:txBody>
          <a:bodyPr vert="horz" wrap="square" lIns="0" tIns="12700" rIns="0" bIns="0" rtlCol="0" anchor="t">
            <a:spAutoFit/>
          </a:bodyPr>
          <a:lstStyle/>
          <a:p>
            <a:pPr marL="12700">
              <a:lnSpc>
                <a:spcPct val="100000"/>
              </a:lnSpc>
              <a:spcBef>
                <a:spcPts val="100"/>
              </a:spcBef>
            </a:pPr>
            <a:r>
              <a:rPr spc="-70" dirty="0"/>
              <a:t>K-</a:t>
            </a:r>
            <a:r>
              <a:rPr spc="-95" dirty="0"/>
              <a:t>nearest</a:t>
            </a:r>
            <a:r>
              <a:rPr spc="-130" dirty="0"/>
              <a:t> </a:t>
            </a:r>
            <a:r>
              <a:rPr spc="-70" dirty="0"/>
              <a:t>Neighbors</a:t>
            </a:r>
          </a:p>
        </p:txBody>
      </p:sp>
      <p:pic>
        <p:nvPicPr>
          <p:cNvPr id="3" name="object 3"/>
          <p:cNvPicPr/>
          <p:nvPr/>
        </p:nvPicPr>
        <p:blipFill>
          <a:blip r:embed="rId2" cstate="print"/>
          <a:stretch>
            <a:fillRect/>
          </a:stretch>
        </p:blipFill>
        <p:spPr>
          <a:xfrm>
            <a:off x="3670067" y="2074141"/>
            <a:ext cx="5304549" cy="3030764"/>
          </a:xfrm>
          <a:prstGeom prst="rect">
            <a:avLst/>
          </a:prstGeom>
        </p:spPr>
      </p:pic>
      <p:sp>
        <p:nvSpPr>
          <p:cNvPr id="4" name="object 4"/>
          <p:cNvSpPr txBox="1"/>
          <p:nvPr/>
        </p:nvSpPr>
        <p:spPr>
          <a:xfrm>
            <a:off x="4258584" y="3014856"/>
            <a:ext cx="135890" cy="197490"/>
          </a:xfrm>
          <a:prstGeom prst="rect">
            <a:avLst/>
          </a:prstGeom>
        </p:spPr>
        <p:txBody>
          <a:bodyPr vert="horz" wrap="square" lIns="0" tIns="12700" rIns="0" bIns="0" rtlCol="0">
            <a:spAutoFit/>
          </a:bodyPr>
          <a:lstStyle/>
          <a:p>
            <a:pPr marL="12700">
              <a:spcBef>
                <a:spcPts val="100"/>
              </a:spcBef>
            </a:pPr>
            <a:r>
              <a:rPr sz="1200" b="1" spc="-50" dirty="0">
                <a:solidFill>
                  <a:srgbClr val="CB22BA"/>
                </a:solidFill>
                <a:latin typeface="Times New Roman"/>
                <a:cs typeface="Times New Roman"/>
              </a:rPr>
              <a:t>X</a:t>
            </a:r>
            <a:endParaRPr sz="1200" dirty="0">
              <a:latin typeface="Times New Roman"/>
              <a:cs typeface="Times New Roman"/>
            </a:endParaRPr>
          </a:p>
        </p:txBody>
      </p:sp>
      <p:sp>
        <p:nvSpPr>
          <p:cNvPr id="8" name="object 8"/>
          <p:cNvSpPr/>
          <p:nvPr/>
        </p:nvSpPr>
        <p:spPr>
          <a:xfrm>
            <a:off x="3587643" y="2580201"/>
            <a:ext cx="1295400" cy="1066800"/>
          </a:xfrm>
          <a:custGeom>
            <a:avLst/>
            <a:gdLst/>
            <a:ahLst/>
            <a:cxnLst/>
            <a:rect l="l" t="t" r="r" b="b"/>
            <a:pathLst>
              <a:path w="1295400" h="1066800">
                <a:moveTo>
                  <a:pt x="0" y="533400"/>
                </a:moveTo>
                <a:lnTo>
                  <a:pt x="2147" y="489652"/>
                </a:lnTo>
                <a:lnTo>
                  <a:pt x="8477" y="446879"/>
                </a:lnTo>
                <a:lnTo>
                  <a:pt x="18823" y="405217"/>
                </a:lnTo>
                <a:lnTo>
                  <a:pt x="33019" y="364804"/>
                </a:lnTo>
                <a:lnTo>
                  <a:pt x="50898" y="325776"/>
                </a:lnTo>
                <a:lnTo>
                  <a:pt x="72293" y="288271"/>
                </a:lnTo>
                <a:lnTo>
                  <a:pt x="97038" y="252427"/>
                </a:lnTo>
                <a:lnTo>
                  <a:pt x="124966" y="218380"/>
                </a:lnTo>
                <a:lnTo>
                  <a:pt x="155910" y="186268"/>
                </a:lnTo>
                <a:lnTo>
                  <a:pt x="189704" y="156229"/>
                </a:lnTo>
                <a:lnTo>
                  <a:pt x="226181" y="128398"/>
                </a:lnTo>
                <a:lnTo>
                  <a:pt x="265174" y="102915"/>
                </a:lnTo>
                <a:lnTo>
                  <a:pt x="306516" y="79915"/>
                </a:lnTo>
                <a:lnTo>
                  <a:pt x="350041" y="59537"/>
                </a:lnTo>
                <a:lnTo>
                  <a:pt x="395583" y="41917"/>
                </a:lnTo>
                <a:lnTo>
                  <a:pt x="442974" y="27193"/>
                </a:lnTo>
                <a:lnTo>
                  <a:pt x="492048" y="15501"/>
                </a:lnTo>
                <a:lnTo>
                  <a:pt x="542638" y="6981"/>
                </a:lnTo>
                <a:lnTo>
                  <a:pt x="594577" y="1768"/>
                </a:lnTo>
                <a:lnTo>
                  <a:pt x="647700" y="0"/>
                </a:lnTo>
                <a:lnTo>
                  <a:pt x="700822" y="1768"/>
                </a:lnTo>
                <a:lnTo>
                  <a:pt x="752761" y="6981"/>
                </a:lnTo>
                <a:lnTo>
                  <a:pt x="803351" y="15501"/>
                </a:lnTo>
                <a:lnTo>
                  <a:pt x="852425" y="27193"/>
                </a:lnTo>
                <a:lnTo>
                  <a:pt x="899816" y="41917"/>
                </a:lnTo>
                <a:lnTo>
                  <a:pt x="945358" y="59537"/>
                </a:lnTo>
                <a:lnTo>
                  <a:pt x="988883" y="79915"/>
                </a:lnTo>
                <a:lnTo>
                  <a:pt x="1030225" y="102915"/>
                </a:lnTo>
                <a:lnTo>
                  <a:pt x="1069218" y="128398"/>
                </a:lnTo>
                <a:lnTo>
                  <a:pt x="1105695" y="156229"/>
                </a:lnTo>
                <a:lnTo>
                  <a:pt x="1139489" y="186268"/>
                </a:lnTo>
                <a:lnTo>
                  <a:pt x="1170433" y="218380"/>
                </a:lnTo>
                <a:lnTo>
                  <a:pt x="1198361" y="252427"/>
                </a:lnTo>
                <a:lnTo>
                  <a:pt x="1223106" y="288271"/>
                </a:lnTo>
                <a:lnTo>
                  <a:pt x="1244501" y="325776"/>
                </a:lnTo>
                <a:lnTo>
                  <a:pt x="1262380" y="364804"/>
                </a:lnTo>
                <a:lnTo>
                  <a:pt x="1276576" y="405217"/>
                </a:lnTo>
                <a:lnTo>
                  <a:pt x="1286922" y="446879"/>
                </a:lnTo>
                <a:lnTo>
                  <a:pt x="1293252" y="489652"/>
                </a:lnTo>
                <a:lnTo>
                  <a:pt x="1295400" y="533400"/>
                </a:lnTo>
                <a:lnTo>
                  <a:pt x="1293252" y="577147"/>
                </a:lnTo>
                <a:lnTo>
                  <a:pt x="1286922" y="619920"/>
                </a:lnTo>
                <a:lnTo>
                  <a:pt x="1276576" y="661582"/>
                </a:lnTo>
                <a:lnTo>
                  <a:pt x="1262380" y="701995"/>
                </a:lnTo>
                <a:lnTo>
                  <a:pt x="1244501" y="741023"/>
                </a:lnTo>
                <a:lnTo>
                  <a:pt x="1223106" y="778528"/>
                </a:lnTo>
                <a:lnTo>
                  <a:pt x="1198361" y="814372"/>
                </a:lnTo>
                <a:lnTo>
                  <a:pt x="1170433" y="848419"/>
                </a:lnTo>
                <a:lnTo>
                  <a:pt x="1139489" y="880531"/>
                </a:lnTo>
                <a:lnTo>
                  <a:pt x="1105695" y="910570"/>
                </a:lnTo>
                <a:lnTo>
                  <a:pt x="1069218" y="938401"/>
                </a:lnTo>
                <a:lnTo>
                  <a:pt x="1030225" y="963884"/>
                </a:lnTo>
                <a:lnTo>
                  <a:pt x="988883" y="986884"/>
                </a:lnTo>
                <a:lnTo>
                  <a:pt x="945358" y="1007262"/>
                </a:lnTo>
                <a:lnTo>
                  <a:pt x="899816" y="1024882"/>
                </a:lnTo>
                <a:lnTo>
                  <a:pt x="852425" y="1039606"/>
                </a:lnTo>
                <a:lnTo>
                  <a:pt x="803351" y="1051298"/>
                </a:lnTo>
                <a:lnTo>
                  <a:pt x="752761" y="1059818"/>
                </a:lnTo>
                <a:lnTo>
                  <a:pt x="700822" y="1065031"/>
                </a:lnTo>
                <a:lnTo>
                  <a:pt x="647700" y="1066800"/>
                </a:lnTo>
                <a:lnTo>
                  <a:pt x="594577" y="1065031"/>
                </a:lnTo>
                <a:lnTo>
                  <a:pt x="542638" y="1059818"/>
                </a:lnTo>
                <a:lnTo>
                  <a:pt x="492048" y="1051298"/>
                </a:lnTo>
                <a:lnTo>
                  <a:pt x="442974" y="1039606"/>
                </a:lnTo>
                <a:lnTo>
                  <a:pt x="395583" y="1024882"/>
                </a:lnTo>
                <a:lnTo>
                  <a:pt x="350041" y="1007262"/>
                </a:lnTo>
                <a:lnTo>
                  <a:pt x="306516" y="986884"/>
                </a:lnTo>
                <a:lnTo>
                  <a:pt x="265174" y="963884"/>
                </a:lnTo>
                <a:lnTo>
                  <a:pt x="226181" y="938401"/>
                </a:lnTo>
                <a:lnTo>
                  <a:pt x="189704" y="910570"/>
                </a:lnTo>
                <a:lnTo>
                  <a:pt x="155910" y="880531"/>
                </a:lnTo>
                <a:lnTo>
                  <a:pt x="124966" y="848419"/>
                </a:lnTo>
                <a:lnTo>
                  <a:pt x="97038" y="814372"/>
                </a:lnTo>
                <a:lnTo>
                  <a:pt x="72293" y="778528"/>
                </a:lnTo>
                <a:lnTo>
                  <a:pt x="50898" y="741023"/>
                </a:lnTo>
                <a:lnTo>
                  <a:pt x="33019" y="701995"/>
                </a:lnTo>
                <a:lnTo>
                  <a:pt x="18823" y="661582"/>
                </a:lnTo>
                <a:lnTo>
                  <a:pt x="8477" y="619920"/>
                </a:lnTo>
                <a:lnTo>
                  <a:pt x="2147" y="577147"/>
                </a:lnTo>
                <a:lnTo>
                  <a:pt x="0" y="533400"/>
                </a:lnTo>
                <a:close/>
              </a:path>
            </a:pathLst>
          </a:custGeom>
          <a:ln w="38100">
            <a:solidFill>
              <a:srgbClr val="00B050"/>
            </a:solidFill>
          </a:ln>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2996" y="1334569"/>
            <a:ext cx="8018145" cy="3937000"/>
            <a:chOff x="348995" y="1334569"/>
            <a:chExt cx="8018145" cy="3937000"/>
          </a:xfrm>
        </p:grpSpPr>
        <p:pic>
          <p:nvPicPr>
            <p:cNvPr id="3" name="object 3"/>
            <p:cNvPicPr/>
            <p:nvPr/>
          </p:nvPicPr>
          <p:blipFill>
            <a:blip r:embed="rId2" cstate="print"/>
            <a:stretch>
              <a:fillRect/>
            </a:stretch>
          </p:blipFill>
          <p:spPr>
            <a:xfrm>
              <a:off x="355832" y="1334569"/>
              <a:ext cx="8011094" cy="3929477"/>
            </a:xfrm>
            <a:prstGeom prst="rect">
              <a:avLst/>
            </a:prstGeom>
          </p:spPr>
        </p:pic>
        <p:sp>
          <p:nvSpPr>
            <p:cNvPr id="4" name="object 4"/>
            <p:cNvSpPr/>
            <p:nvPr/>
          </p:nvSpPr>
          <p:spPr>
            <a:xfrm>
              <a:off x="348995" y="4104131"/>
              <a:ext cx="5648325" cy="1167765"/>
            </a:xfrm>
            <a:custGeom>
              <a:avLst/>
              <a:gdLst/>
              <a:ahLst/>
              <a:cxnLst/>
              <a:rect l="l" t="t" r="r" b="b"/>
              <a:pathLst>
                <a:path w="5648325" h="1167764">
                  <a:moveTo>
                    <a:pt x="5647944" y="0"/>
                  </a:moveTo>
                  <a:lnTo>
                    <a:pt x="0" y="0"/>
                  </a:lnTo>
                  <a:lnTo>
                    <a:pt x="0" y="1167384"/>
                  </a:lnTo>
                  <a:lnTo>
                    <a:pt x="5647944" y="1167384"/>
                  </a:lnTo>
                  <a:lnTo>
                    <a:pt x="5647944" y="0"/>
                  </a:lnTo>
                  <a:close/>
                </a:path>
              </a:pathLst>
            </a:custGeom>
            <a:solidFill>
              <a:srgbClr val="FF0000">
                <a:alpha val="10194"/>
              </a:srgbClr>
            </a:solidFill>
          </p:spPr>
          <p:txBody>
            <a:bodyPr wrap="square" lIns="0" tIns="0" rIns="0" bIns="0" rtlCol="0"/>
            <a:lstStyle/>
            <a:p>
              <a:endParaRPr/>
            </a:p>
          </p:txBody>
        </p:sp>
      </p:grpSp>
      <p:sp>
        <p:nvSpPr>
          <p:cNvPr id="5" name="object 5"/>
          <p:cNvSpPr txBox="1">
            <a:spLocks noGrp="1"/>
          </p:cNvSpPr>
          <p:nvPr>
            <p:ph type="title"/>
          </p:nvPr>
        </p:nvSpPr>
        <p:spPr>
          <a:xfrm>
            <a:off x="1717039" y="443574"/>
            <a:ext cx="4652588" cy="505267"/>
          </a:xfrm>
          <a:prstGeom prst="rect">
            <a:avLst/>
          </a:prstGeom>
        </p:spPr>
        <p:txBody>
          <a:bodyPr vert="horz" wrap="square" lIns="0" tIns="12700" rIns="0" bIns="0" rtlCol="0" anchor="t">
            <a:spAutoFit/>
          </a:bodyPr>
          <a:lstStyle/>
          <a:p>
            <a:pPr marL="12700">
              <a:lnSpc>
                <a:spcPct val="100000"/>
              </a:lnSpc>
              <a:spcBef>
                <a:spcPts val="100"/>
              </a:spcBef>
            </a:pPr>
            <a:r>
              <a:rPr spc="-95" dirty="0"/>
              <a:t>Distance</a:t>
            </a:r>
            <a:r>
              <a:rPr spc="-130" dirty="0"/>
              <a:t> </a:t>
            </a:r>
            <a:r>
              <a:rPr spc="-65" dirty="0"/>
              <a:t>Matrix</a:t>
            </a:r>
          </a:p>
        </p:txBody>
      </p:sp>
      <p:sp>
        <p:nvSpPr>
          <p:cNvPr id="6" name="object 6"/>
          <p:cNvSpPr txBox="1"/>
          <p:nvPr/>
        </p:nvSpPr>
        <p:spPr>
          <a:xfrm>
            <a:off x="9897472" y="1174631"/>
            <a:ext cx="518795" cy="2869565"/>
          </a:xfrm>
          <a:prstGeom prst="rect">
            <a:avLst/>
          </a:prstGeom>
        </p:spPr>
        <p:txBody>
          <a:bodyPr vert="horz" wrap="square" lIns="0" tIns="12700" rIns="0" bIns="0" rtlCol="0">
            <a:spAutoFit/>
          </a:bodyPr>
          <a:lstStyle/>
          <a:p>
            <a:pPr marL="12065" marR="5080" algn="ctr">
              <a:lnSpc>
                <a:spcPct val="150400"/>
              </a:lnSpc>
              <a:spcBef>
                <a:spcPts val="100"/>
              </a:spcBef>
            </a:pPr>
            <a:r>
              <a:rPr spc="-10" dirty="0">
                <a:solidFill>
                  <a:srgbClr val="FF0000"/>
                </a:solidFill>
                <a:latin typeface="Calibri"/>
                <a:cs typeface="Calibri"/>
              </a:rPr>
              <a:t>Label </a:t>
            </a:r>
            <a:r>
              <a:rPr spc="-50" dirty="0">
                <a:solidFill>
                  <a:srgbClr val="FF0000"/>
                </a:solidFill>
                <a:latin typeface="Calibri"/>
                <a:cs typeface="Calibri"/>
              </a:rPr>
              <a:t>R</a:t>
            </a:r>
            <a:endParaRPr>
              <a:latin typeface="Calibri"/>
              <a:cs typeface="Calibri"/>
            </a:endParaRPr>
          </a:p>
          <a:p>
            <a:pPr marL="179070" marR="186690" indent="-20955" algn="ctr">
              <a:lnSpc>
                <a:spcPct val="136600"/>
              </a:lnSpc>
              <a:spcBef>
                <a:spcPts val="275"/>
              </a:spcBef>
            </a:pPr>
            <a:r>
              <a:rPr spc="-50" dirty="0">
                <a:solidFill>
                  <a:srgbClr val="FF0000"/>
                </a:solidFill>
                <a:latin typeface="Calibri"/>
                <a:cs typeface="Calibri"/>
              </a:rPr>
              <a:t>R R</a:t>
            </a:r>
            <a:endParaRPr>
              <a:latin typeface="Calibri"/>
              <a:cs typeface="Calibri"/>
            </a:endParaRPr>
          </a:p>
          <a:p>
            <a:pPr marR="92710" algn="ctr">
              <a:spcBef>
                <a:spcPts val="850"/>
              </a:spcBef>
            </a:pPr>
            <a:r>
              <a:rPr spc="-25" dirty="0">
                <a:solidFill>
                  <a:srgbClr val="FF0000"/>
                </a:solidFill>
                <a:latin typeface="Calibri"/>
                <a:cs typeface="Calibri"/>
              </a:rPr>
              <a:t>~R</a:t>
            </a:r>
            <a:endParaRPr>
              <a:latin typeface="Calibri"/>
              <a:cs typeface="Calibri"/>
            </a:endParaRPr>
          </a:p>
          <a:p>
            <a:pPr marR="78740" algn="ctr">
              <a:spcBef>
                <a:spcPts val="1320"/>
              </a:spcBef>
            </a:pPr>
            <a:r>
              <a:rPr spc="-25" dirty="0">
                <a:solidFill>
                  <a:srgbClr val="FF0000"/>
                </a:solidFill>
                <a:latin typeface="Calibri"/>
                <a:cs typeface="Calibri"/>
              </a:rPr>
              <a:t>~R</a:t>
            </a:r>
            <a:endParaRPr>
              <a:latin typeface="Calibri"/>
              <a:cs typeface="Calibri"/>
            </a:endParaRPr>
          </a:p>
          <a:p>
            <a:pPr marR="56515" algn="ctr">
              <a:spcBef>
                <a:spcPts val="1065"/>
              </a:spcBef>
            </a:pPr>
            <a:r>
              <a:rPr spc="-25" dirty="0">
                <a:solidFill>
                  <a:srgbClr val="FF0000"/>
                </a:solidFill>
                <a:latin typeface="Calibri"/>
                <a:cs typeface="Calibri"/>
              </a:rPr>
              <a:t>~R</a:t>
            </a:r>
            <a:endParaRPr>
              <a:latin typeface="Calibri"/>
              <a:cs typeface="Calibri"/>
            </a:endParaRPr>
          </a:p>
        </p:txBody>
      </p:sp>
      <p:sp>
        <p:nvSpPr>
          <p:cNvPr id="9" name="Rectangle 8">
            <a:extLst>
              <a:ext uri="{FF2B5EF4-FFF2-40B4-BE49-F238E27FC236}">
                <a16:creationId xmlns:a16="http://schemas.microsoft.com/office/drawing/2014/main" id="{6331F808-EE28-A45C-802E-877360342843}"/>
              </a:ext>
            </a:extLst>
          </p:cNvPr>
          <p:cNvSpPr/>
          <p:nvPr/>
        </p:nvSpPr>
        <p:spPr>
          <a:xfrm>
            <a:off x="7521321" y="4104131"/>
            <a:ext cx="2369606" cy="11599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27154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06D2C0-3DE6-3BE2-0470-5623FA18CDA5}"/>
              </a:ext>
            </a:extLst>
          </p:cNvPr>
          <p:cNvSpPr txBox="1"/>
          <p:nvPr/>
        </p:nvSpPr>
        <p:spPr>
          <a:xfrm>
            <a:off x="3179618" y="1693718"/>
            <a:ext cx="5517573" cy="830997"/>
          </a:xfrm>
          <a:prstGeom prst="rect">
            <a:avLst/>
          </a:prstGeom>
          <a:noFill/>
        </p:spPr>
        <p:txBody>
          <a:bodyPr wrap="square" rtlCol="0">
            <a:spAutoFit/>
          </a:bodyPr>
          <a:lstStyle/>
          <a:p>
            <a:r>
              <a:rPr lang="en-CA" sz="4800" b="1" i="1" dirty="0">
                <a:effectLst>
                  <a:outerShdw blurRad="38100" dist="38100" dir="2700000" algn="tl">
                    <a:srgbClr val="000000">
                      <a:alpha val="43137"/>
                    </a:srgbClr>
                  </a:outerShdw>
                </a:effectLst>
              </a:rPr>
              <a:t>How to select K? </a:t>
            </a:r>
          </a:p>
        </p:txBody>
      </p:sp>
    </p:spTree>
    <p:extLst>
      <p:ext uri="{BB962C8B-B14F-4D97-AF65-F5344CB8AC3E}">
        <p14:creationId xmlns:p14="http://schemas.microsoft.com/office/powerpoint/2010/main" val="1761170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4362" y="1136971"/>
            <a:ext cx="9603275" cy="505267"/>
          </a:xfrm>
          <a:prstGeom prst="rect">
            <a:avLst/>
          </a:prstGeom>
        </p:spPr>
        <p:txBody>
          <a:bodyPr vert="horz" wrap="square" lIns="0" tIns="12700" rIns="0" bIns="0" rtlCol="0" anchor="t">
            <a:spAutoFit/>
          </a:bodyPr>
          <a:lstStyle/>
          <a:p>
            <a:pPr marL="12700">
              <a:lnSpc>
                <a:spcPct val="100000"/>
              </a:lnSpc>
              <a:spcBef>
                <a:spcPts val="100"/>
              </a:spcBef>
            </a:pPr>
            <a:r>
              <a:rPr spc="-105" dirty="0"/>
              <a:t>Advantages</a:t>
            </a:r>
            <a:r>
              <a:rPr spc="-150" dirty="0"/>
              <a:t> </a:t>
            </a:r>
            <a:r>
              <a:rPr spc="-65" dirty="0"/>
              <a:t>and</a:t>
            </a:r>
            <a:r>
              <a:rPr spc="-145" dirty="0"/>
              <a:t> </a:t>
            </a:r>
            <a:r>
              <a:rPr spc="-105" dirty="0"/>
              <a:t>Disadvantages</a:t>
            </a:r>
            <a:r>
              <a:rPr spc="-145" dirty="0"/>
              <a:t> </a:t>
            </a:r>
            <a:r>
              <a:rPr spc="-30" dirty="0"/>
              <a:t>of</a:t>
            </a:r>
            <a:r>
              <a:rPr spc="-125" dirty="0"/>
              <a:t> </a:t>
            </a:r>
            <a:r>
              <a:rPr spc="-25" dirty="0"/>
              <a:t>KNN</a:t>
            </a:r>
          </a:p>
        </p:txBody>
      </p:sp>
      <p:sp>
        <p:nvSpPr>
          <p:cNvPr id="3" name="object 3"/>
          <p:cNvSpPr txBox="1"/>
          <p:nvPr/>
        </p:nvSpPr>
        <p:spPr>
          <a:xfrm>
            <a:off x="1604817" y="2103530"/>
            <a:ext cx="7190105" cy="3745256"/>
          </a:xfrm>
          <a:prstGeom prst="rect">
            <a:avLst/>
          </a:prstGeom>
        </p:spPr>
        <p:txBody>
          <a:bodyPr vert="horz" wrap="square" lIns="0" tIns="13335" rIns="0" bIns="0" rtlCol="0">
            <a:spAutoFit/>
          </a:bodyPr>
          <a:lstStyle/>
          <a:p>
            <a:pPr marL="163195" indent="-158750">
              <a:spcBef>
                <a:spcPts val="105"/>
              </a:spcBef>
              <a:buClr>
                <a:srgbClr val="295B92"/>
              </a:buClr>
              <a:buSzPct val="96153"/>
              <a:buFont typeface="Wingdings"/>
              <a:buChar char=""/>
              <a:tabLst>
                <a:tab pos="163195" algn="l"/>
              </a:tabLst>
            </a:pPr>
            <a:r>
              <a:rPr sz="2600" spc="-10" dirty="0">
                <a:latin typeface="Calibri"/>
                <a:cs typeface="Calibri"/>
              </a:rPr>
              <a:t>Advantages</a:t>
            </a:r>
            <a:endParaRPr sz="2600" dirty="0">
              <a:latin typeface="Calibri"/>
              <a:cs typeface="Calibri"/>
            </a:endParaRPr>
          </a:p>
          <a:p>
            <a:pPr marL="394970" lvl="1" indent="-181610">
              <a:spcBef>
                <a:spcPts val="125"/>
              </a:spcBef>
              <a:buClr>
                <a:srgbClr val="295B92"/>
              </a:buClr>
              <a:buChar char="◦"/>
              <a:tabLst>
                <a:tab pos="394970" algn="l"/>
              </a:tabLst>
            </a:pPr>
            <a:r>
              <a:rPr sz="2400" dirty="0">
                <a:latin typeface="Calibri"/>
                <a:cs typeface="Calibri"/>
              </a:rPr>
              <a:t>Learning</a:t>
            </a:r>
            <a:r>
              <a:rPr sz="2400" spc="-70" dirty="0">
                <a:latin typeface="Calibri"/>
                <a:cs typeface="Calibri"/>
              </a:rPr>
              <a:t> </a:t>
            </a:r>
            <a:r>
              <a:rPr sz="2400" dirty="0">
                <a:latin typeface="Calibri"/>
                <a:cs typeface="Calibri"/>
              </a:rPr>
              <a:t>fast,</a:t>
            </a:r>
            <a:r>
              <a:rPr sz="2400" spc="-70" dirty="0">
                <a:latin typeface="Calibri"/>
                <a:cs typeface="Calibri"/>
              </a:rPr>
              <a:t> </a:t>
            </a:r>
            <a:r>
              <a:rPr sz="2400" dirty="0">
                <a:latin typeface="Calibri"/>
                <a:cs typeface="Calibri"/>
              </a:rPr>
              <a:t>no</a:t>
            </a:r>
            <a:r>
              <a:rPr sz="2400" spc="-75" dirty="0">
                <a:latin typeface="Calibri"/>
                <a:cs typeface="Calibri"/>
              </a:rPr>
              <a:t> </a:t>
            </a:r>
            <a:r>
              <a:rPr sz="2400" dirty="0">
                <a:latin typeface="Calibri"/>
                <a:cs typeface="Calibri"/>
              </a:rPr>
              <a:t>explicit</a:t>
            </a:r>
            <a:r>
              <a:rPr sz="2400" spc="-90" dirty="0">
                <a:latin typeface="Calibri"/>
                <a:cs typeface="Calibri"/>
              </a:rPr>
              <a:t> </a:t>
            </a:r>
            <a:r>
              <a:rPr sz="2400" spc="-10" dirty="0">
                <a:latin typeface="Calibri"/>
                <a:cs typeface="Calibri"/>
              </a:rPr>
              <a:t>training</a:t>
            </a:r>
            <a:endParaRPr sz="2400" dirty="0">
              <a:latin typeface="Calibri"/>
              <a:cs typeface="Calibri"/>
            </a:endParaRPr>
          </a:p>
          <a:p>
            <a:pPr marL="394970" lvl="1" indent="-181610">
              <a:spcBef>
                <a:spcPts val="315"/>
              </a:spcBef>
              <a:buClr>
                <a:srgbClr val="295B92"/>
              </a:buClr>
              <a:buChar char="◦"/>
              <a:tabLst>
                <a:tab pos="394970" algn="l"/>
              </a:tabLst>
            </a:pPr>
            <a:r>
              <a:rPr sz="2400" dirty="0">
                <a:latin typeface="Calibri"/>
                <a:cs typeface="Calibri"/>
              </a:rPr>
              <a:t>No</a:t>
            </a:r>
            <a:r>
              <a:rPr sz="2400" spc="-45" dirty="0">
                <a:latin typeface="Calibri"/>
                <a:cs typeface="Calibri"/>
              </a:rPr>
              <a:t> </a:t>
            </a:r>
            <a:r>
              <a:rPr sz="2400" dirty="0">
                <a:latin typeface="Calibri"/>
                <a:cs typeface="Calibri"/>
              </a:rPr>
              <a:t>theory</a:t>
            </a:r>
            <a:r>
              <a:rPr sz="2400" spc="-40" dirty="0">
                <a:latin typeface="Calibri"/>
                <a:cs typeface="Calibri"/>
              </a:rPr>
              <a:t> </a:t>
            </a:r>
            <a:r>
              <a:rPr sz="2400" spc="-10" dirty="0">
                <a:latin typeface="Calibri"/>
                <a:cs typeface="Calibri"/>
              </a:rPr>
              <a:t>required</a:t>
            </a:r>
            <a:endParaRPr sz="2400" dirty="0">
              <a:latin typeface="Calibri"/>
              <a:cs typeface="Calibri"/>
            </a:endParaRPr>
          </a:p>
          <a:p>
            <a:pPr marL="394970" lvl="1" indent="-181610">
              <a:spcBef>
                <a:spcPts val="310"/>
              </a:spcBef>
              <a:buClr>
                <a:srgbClr val="295B92"/>
              </a:buClr>
              <a:buChar char="◦"/>
              <a:tabLst>
                <a:tab pos="394970" algn="l"/>
              </a:tabLst>
            </a:pPr>
            <a:r>
              <a:rPr sz="2400" dirty="0">
                <a:latin typeface="Calibri"/>
                <a:cs typeface="Calibri"/>
              </a:rPr>
              <a:t>Easy</a:t>
            </a:r>
            <a:r>
              <a:rPr sz="2400" spc="-80" dirty="0">
                <a:latin typeface="Calibri"/>
                <a:cs typeface="Calibri"/>
              </a:rPr>
              <a:t> </a:t>
            </a:r>
            <a:r>
              <a:rPr sz="2400" dirty="0">
                <a:latin typeface="Calibri"/>
                <a:cs typeface="Calibri"/>
              </a:rPr>
              <a:t>to</a:t>
            </a:r>
            <a:r>
              <a:rPr sz="2400" spc="-80" dirty="0">
                <a:latin typeface="Calibri"/>
                <a:cs typeface="Calibri"/>
              </a:rPr>
              <a:t> </a:t>
            </a:r>
            <a:r>
              <a:rPr sz="2400" dirty="0">
                <a:latin typeface="Calibri"/>
                <a:cs typeface="Calibri"/>
              </a:rPr>
              <a:t>explain</a:t>
            </a:r>
            <a:r>
              <a:rPr sz="2400" spc="-85" dirty="0">
                <a:latin typeface="Calibri"/>
                <a:cs typeface="Calibri"/>
              </a:rPr>
              <a:t> </a:t>
            </a:r>
            <a:r>
              <a:rPr sz="2400" dirty="0">
                <a:latin typeface="Calibri"/>
                <a:cs typeface="Calibri"/>
              </a:rPr>
              <a:t>method</a:t>
            </a:r>
            <a:r>
              <a:rPr sz="2400" spc="-75" dirty="0">
                <a:latin typeface="Calibri"/>
                <a:cs typeface="Calibri"/>
              </a:rPr>
              <a:t> </a:t>
            </a:r>
            <a:r>
              <a:rPr sz="2400" dirty="0">
                <a:latin typeface="Calibri"/>
                <a:cs typeface="Calibri"/>
              </a:rPr>
              <a:t>and</a:t>
            </a:r>
            <a:r>
              <a:rPr sz="2400" spc="-70" dirty="0">
                <a:latin typeface="Calibri"/>
                <a:cs typeface="Calibri"/>
              </a:rPr>
              <a:t> </a:t>
            </a:r>
            <a:r>
              <a:rPr sz="2400" spc="-10" dirty="0">
                <a:latin typeface="Calibri"/>
                <a:cs typeface="Calibri"/>
              </a:rPr>
              <a:t>results</a:t>
            </a:r>
            <a:endParaRPr sz="2400" dirty="0">
              <a:latin typeface="Calibri"/>
              <a:cs typeface="Calibri"/>
            </a:endParaRPr>
          </a:p>
          <a:p>
            <a:pPr marL="163195" indent="-158750">
              <a:spcBef>
                <a:spcPts val="1275"/>
              </a:spcBef>
              <a:buClr>
                <a:srgbClr val="295B92"/>
              </a:buClr>
              <a:buSzPct val="96153"/>
              <a:buFont typeface="Wingdings"/>
              <a:buChar char=""/>
              <a:tabLst>
                <a:tab pos="163195" algn="l"/>
              </a:tabLst>
            </a:pPr>
            <a:r>
              <a:rPr sz="2600" spc="-10" dirty="0">
                <a:latin typeface="Calibri"/>
                <a:cs typeface="Calibri"/>
              </a:rPr>
              <a:t>Disadvantages</a:t>
            </a:r>
            <a:endParaRPr sz="2600" dirty="0">
              <a:latin typeface="Calibri"/>
              <a:cs typeface="Calibri"/>
            </a:endParaRPr>
          </a:p>
          <a:p>
            <a:pPr marL="394970" lvl="1" indent="-181610">
              <a:spcBef>
                <a:spcPts val="114"/>
              </a:spcBef>
              <a:buClr>
                <a:srgbClr val="295B92"/>
              </a:buClr>
              <a:buChar char="◦"/>
              <a:tabLst>
                <a:tab pos="394970" algn="l"/>
              </a:tabLst>
            </a:pPr>
            <a:r>
              <a:rPr sz="2400" dirty="0">
                <a:latin typeface="Calibri"/>
                <a:cs typeface="Calibri"/>
              </a:rPr>
              <a:t>Memory</a:t>
            </a:r>
            <a:r>
              <a:rPr sz="2400" spc="-60" dirty="0">
                <a:latin typeface="Calibri"/>
                <a:cs typeface="Calibri"/>
              </a:rPr>
              <a:t> </a:t>
            </a:r>
            <a:r>
              <a:rPr sz="2400" spc="-10" dirty="0">
                <a:latin typeface="Calibri"/>
                <a:cs typeface="Calibri"/>
              </a:rPr>
              <a:t>intensive</a:t>
            </a:r>
            <a:r>
              <a:rPr sz="2400" spc="-50"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predictions</a:t>
            </a:r>
            <a:r>
              <a:rPr sz="2400" spc="-60" dirty="0">
                <a:latin typeface="Calibri"/>
                <a:cs typeface="Calibri"/>
              </a:rPr>
              <a:t> </a:t>
            </a:r>
            <a:r>
              <a:rPr sz="2400" dirty="0">
                <a:latin typeface="Calibri"/>
                <a:cs typeface="Calibri"/>
              </a:rPr>
              <a:t>can</a:t>
            </a:r>
            <a:r>
              <a:rPr sz="2400" spc="-70" dirty="0">
                <a:latin typeface="Calibri"/>
                <a:cs typeface="Calibri"/>
              </a:rPr>
              <a:t> </a:t>
            </a:r>
            <a:r>
              <a:rPr sz="2400" spc="-10" dirty="0">
                <a:latin typeface="Calibri"/>
                <a:cs typeface="Calibri"/>
              </a:rPr>
              <a:t>take</a:t>
            </a:r>
            <a:r>
              <a:rPr sz="2400" spc="-70" dirty="0">
                <a:latin typeface="Calibri"/>
                <a:cs typeface="Calibri"/>
              </a:rPr>
              <a:t> </a:t>
            </a:r>
            <a:r>
              <a:rPr sz="2400" dirty="0">
                <a:latin typeface="Calibri"/>
                <a:cs typeface="Calibri"/>
              </a:rPr>
              <a:t>a</a:t>
            </a:r>
            <a:r>
              <a:rPr sz="2400" spc="-55" dirty="0">
                <a:latin typeface="Calibri"/>
                <a:cs typeface="Calibri"/>
              </a:rPr>
              <a:t> </a:t>
            </a:r>
            <a:r>
              <a:rPr sz="2400" dirty="0">
                <a:latin typeface="Calibri"/>
                <a:cs typeface="Calibri"/>
              </a:rPr>
              <a:t>long</a:t>
            </a:r>
            <a:r>
              <a:rPr sz="2400" spc="-55" dirty="0">
                <a:latin typeface="Calibri"/>
                <a:cs typeface="Calibri"/>
              </a:rPr>
              <a:t> </a:t>
            </a:r>
            <a:r>
              <a:rPr sz="2400" spc="-20" dirty="0">
                <a:latin typeface="Calibri"/>
                <a:cs typeface="Calibri"/>
              </a:rPr>
              <a:t>time</a:t>
            </a:r>
            <a:endParaRPr sz="2400" dirty="0">
              <a:latin typeface="Calibri"/>
              <a:cs typeface="Calibri"/>
            </a:endParaRPr>
          </a:p>
          <a:p>
            <a:pPr marL="577850" lvl="2" indent="-181610">
              <a:spcBef>
                <a:spcPts val="315"/>
              </a:spcBef>
              <a:buClr>
                <a:srgbClr val="295B92"/>
              </a:buClr>
              <a:buChar char="◦"/>
              <a:tabLst>
                <a:tab pos="577850" algn="l"/>
              </a:tabLst>
            </a:pPr>
            <a:r>
              <a:rPr sz="2400" dirty="0">
                <a:latin typeface="Calibri"/>
                <a:cs typeface="Calibri"/>
              </a:rPr>
              <a:t>Are</a:t>
            </a:r>
            <a:r>
              <a:rPr sz="2400" spc="-60" dirty="0">
                <a:latin typeface="Calibri"/>
                <a:cs typeface="Calibri"/>
              </a:rPr>
              <a:t> </a:t>
            </a:r>
            <a:r>
              <a:rPr sz="2400" spc="-10" dirty="0">
                <a:latin typeface="Calibri"/>
                <a:cs typeface="Calibri"/>
              </a:rPr>
              <a:t>better</a:t>
            </a:r>
            <a:r>
              <a:rPr sz="2400" spc="-65" dirty="0">
                <a:latin typeface="Calibri"/>
                <a:cs typeface="Calibri"/>
              </a:rPr>
              <a:t> </a:t>
            </a:r>
            <a:r>
              <a:rPr sz="2400" dirty="0">
                <a:latin typeface="Calibri"/>
                <a:cs typeface="Calibri"/>
              </a:rPr>
              <a:t>algorithms</a:t>
            </a:r>
            <a:r>
              <a:rPr sz="2400" spc="-85" dirty="0">
                <a:latin typeface="Calibri"/>
                <a:cs typeface="Calibri"/>
              </a:rPr>
              <a:t> </a:t>
            </a:r>
            <a:r>
              <a:rPr sz="2400" dirty="0">
                <a:latin typeface="Calibri"/>
                <a:cs typeface="Calibri"/>
              </a:rPr>
              <a:t>than</a:t>
            </a:r>
            <a:r>
              <a:rPr sz="2400" spc="-75" dirty="0">
                <a:latin typeface="Calibri"/>
                <a:cs typeface="Calibri"/>
              </a:rPr>
              <a:t> </a:t>
            </a:r>
            <a:r>
              <a:rPr sz="2400" dirty="0">
                <a:latin typeface="Calibri"/>
                <a:cs typeface="Calibri"/>
              </a:rPr>
              <a:t>brute</a:t>
            </a:r>
            <a:r>
              <a:rPr sz="2400" spc="-55" dirty="0">
                <a:latin typeface="Calibri"/>
                <a:cs typeface="Calibri"/>
              </a:rPr>
              <a:t> </a:t>
            </a:r>
            <a:r>
              <a:rPr sz="2400" spc="-10" dirty="0">
                <a:latin typeface="Calibri"/>
                <a:cs typeface="Calibri"/>
              </a:rPr>
              <a:t>force</a:t>
            </a:r>
            <a:endParaRPr sz="2400" dirty="0">
              <a:latin typeface="Calibri"/>
              <a:cs typeface="Calibri"/>
            </a:endParaRPr>
          </a:p>
          <a:p>
            <a:pPr marL="394970" lvl="1" indent="-181610">
              <a:spcBef>
                <a:spcPts val="310"/>
              </a:spcBef>
              <a:buClr>
                <a:srgbClr val="295B92"/>
              </a:buClr>
              <a:buChar char="◦"/>
              <a:tabLst>
                <a:tab pos="394970" algn="l"/>
              </a:tabLst>
            </a:pPr>
            <a:r>
              <a:rPr sz="2400" dirty="0">
                <a:latin typeface="Calibri"/>
                <a:cs typeface="Calibri"/>
              </a:rPr>
              <a:t>No</a:t>
            </a:r>
            <a:r>
              <a:rPr sz="2400" spc="-55" dirty="0">
                <a:latin typeface="Calibri"/>
                <a:cs typeface="Calibri"/>
              </a:rPr>
              <a:t> </a:t>
            </a:r>
            <a:r>
              <a:rPr sz="2400" dirty="0">
                <a:latin typeface="Calibri"/>
                <a:cs typeface="Calibri"/>
              </a:rPr>
              <a:t>model</a:t>
            </a:r>
            <a:r>
              <a:rPr sz="2400" spc="-45" dirty="0">
                <a:latin typeface="Calibri"/>
                <a:cs typeface="Calibri"/>
              </a:rPr>
              <a:t> </a:t>
            </a:r>
            <a:r>
              <a:rPr sz="2400" dirty="0">
                <a:latin typeface="Calibri"/>
                <a:cs typeface="Calibri"/>
              </a:rPr>
              <a:t>to</a:t>
            </a:r>
            <a:r>
              <a:rPr sz="2400" spc="-70" dirty="0">
                <a:latin typeface="Calibri"/>
                <a:cs typeface="Calibri"/>
              </a:rPr>
              <a:t> </a:t>
            </a:r>
            <a:r>
              <a:rPr sz="2400" dirty="0">
                <a:latin typeface="Calibri"/>
                <a:cs typeface="Calibri"/>
              </a:rPr>
              <a:t>shed</a:t>
            </a:r>
            <a:r>
              <a:rPr sz="2400" spc="-35" dirty="0">
                <a:latin typeface="Calibri"/>
                <a:cs typeface="Calibri"/>
              </a:rPr>
              <a:t> </a:t>
            </a:r>
            <a:r>
              <a:rPr sz="2400" dirty="0">
                <a:latin typeface="Calibri"/>
                <a:cs typeface="Calibri"/>
              </a:rPr>
              <a:t>light</a:t>
            </a:r>
            <a:r>
              <a:rPr sz="2400" spc="-55" dirty="0">
                <a:latin typeface="Calibri"/>
                <a:cs typeface="Calibri"/>
              </a:rPr>
              <a:t> </a:t>
            </a:r>
            <a:r>
              <a:rPr sz="2400" dirty="0">
                <a:latin typeface="Calibri"/>
                <a:cs typeface="Calibri"/>
              </a:rPr>
              <a:t>on</a:t>
            </a:r>
            <a:r>
              <a:rPr sz="2400" spc="-50" dirty="0">
                <a:latin typeface="Calibri"/>
                <a:cs typeface="Calibri"/>
              </a:rPr>
              <a:t> </a:t>
            </a:r>
            <a:r>
              <a:rPr lang="en-CA" sz="2400" spc="-50" dirty="0">
                <a:latin typeface="Calibri"/>
                <a:cs typeface="Calibri"/>
              </a:rPr>
              <a:t>the </a:t>
            </a:r>
            <a:r>
              <a:rPr sz="2400" dirty="0">
                <a:latin typeface="Calibri"/>
                <a:cs typeface="Calibri"/>
              </a:rPr>
              <a:t>process</a:t>
            </a:r>
            <a:r>
              <a:rPr sz="2400" spc="-60" dirty="0">
                <a:latin typeface="Calibri"/>
                <a:cs typeface="Calibri"/>
              </a:rPr>
              <a:t> </a:t>
            </a:r>
            <a:r>
              <a:rPr sz="2400" dirty="0">
                <a:latin typeface="Calibri"/>
                <a:cs typeface="Calibri"/>
              </a:rPr>
              <a:t>that</a:t>
            </a:r>
            <a:r>
              <a:rPr sz="2400" spc="-50" dirty="0">
                <a:latin typeface="Calibri"/>
                <a:cs typeface="Calibri"/>
              </a:rPr>
              <a:t> </a:t>
            </a:r>
            <a:r>
              <a:rPr sz="2400" spc="-10" dirty="0">
                <a:latin typeface="Calibri"/>
                <a:cs typeface="Calibri"/>
              </a:rPr>
              <a:t>generated</a:t>
            </a:r>
            <a:r>
              <a:rPr sz="2400" spc="-60" dirty="0">
                <a:latin typeface="Calibri"/>
                <a:cs typeface="Calibri"/>
              </a:rPr>
              <a:t> </a:t>
            </a:r>
            <a:r>
              <a:rPr sz="2400" spc="-20" dirty="0">
                <a:latin typeface="Calibri"/>
                <a:cs typeface="Calibri"/>
              </a:rPr>
              <a:t>data</a:t>
            </a:r>
            <a:endParaRPr sz="2400" dirty="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9B6A3DB-8074-93E8-D898-70B6187ED131}"/>
              </a:ext>
            </a:extLst>
          </p:cNvPr>
          <p:cNvSpPr>
            <a:spLocks noGrp="1" noChangeArrowheads="1"/>
          </p:cNvSpPr>
          <p:nvPr>
            <p:ph type="title"/>
          </p:nvPr>
        </p:nvSpPr>
        <p:spPr>
          <a:xfrm>
            <a:off x="1981200" y="1143000"/>
            <a:ext cx="8229600" cy="1143000"/>
          </a:xfrm>
        </p:spPr>
        <p:txBody>
          <a:bodyPr/>
          <a:lstStyle/>
          <a:p>
            <a:pPr algn="l" eaLnBrk="1" hangingPunct="1"/>
            <a:r>
              <a:rPr lang="en-US" altLang="en-US" b="1">
                <a:solidFill>
                  <a:srgbClr val="990000"/>
                </a:solidFill>
              </a:rPr>
              <a:t>K-NN classifier schematic</a:t>
            </a:r>
          </a:p>
        </p:txBody>
      </p:sp>
      <p:sp>
        <p:nvSpPr>
          <p:cNvPr id="13321" name="Text Box 9">
            <a:extLst>
              <a:ext uri="{FF2B5EF4-FFF2-40B4-BE49-F238E27FC236}">
                <a16:creationId xmlns:a16="http://schemas.microsoft.com/office/drawing/2014/main" id="{F7669FB7-8C7E-99AF-5299-48B721DBB428}"/>
              </a:ext>
            </a:extLst>
          </p:cNvPr>
          <p:cNvSpPr txBox="1">
            <a:spLocks noChangeArrowheads="1"/>
          </p:cNvSpPr>
          <p:nvPr/>
        </p:nvSpPr>
        <p:spPr bwMode="auto">
          <a:xfrm>
            <a:off x="1981200" y="2286001"/>
            <a:ext cx="80010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For a test instance, </a:t>
            </a:r>
          </a:p>
          <a:p>
            <a:pPr>
              <a:spcBef>
                <a:spcPct val="50000"/>
              </a:spcBef>
              <a:buFontTx/>
              <a:buAutoNum type="arabicParenR"/>
            </a:pPr>
            <a:r>
              <a:rPr lang="en-US" altLang="en-US" sz="2000"/>
              <a:t>Calculate distances from training pts.</a:t>
            </a:r>
          </a:p>
          <a:p>
            <a:pPr>
              <a:spcBef>
                <a:spcPct val="50000"/>
              </a:spcBef>
              <a:buFontTx/>
              <a:buAutoNum type="arabicParenR"/>
            </a:pPr>
            <a:r>
              <a:rPr lang="en-US" altLang="en-US" sz="2000"/>
              <a:t>Find K-nearest neighbours (say, K = 3)</a:t>
            </a:r>
          </a:p>
          <a:p>
            <a:pPr>
              <a:spcBef>
                <a:spcPct val="50000"/>
              </a:spcBef>
              <a:buFontTx/>
              <a:buAutoNum type="arabicParenR"/>
            </a:pPr>
            <a:r>
              <a:rPr lang="en-US" altLang="en-US" sz="2000"/>
              <a:t>Assign class label based on majority</a:t>
            </a:r>
          </a:p>
        </p:txBody>
      </p:sp>
      <p:sp>
        <p:nvSpPr>
          <p:cNvPr id="16394" name="Oval 12">
            <a:extLst>
              <a:ext uri="{FF2B5EF4-FFF2-40B4-BE49-F238E27FC236}">
                <a16:creationId xmlns:a16="http://schemas.microsoft.com/office/drawing/2014/main" id="{BD45C257-0CF5-AB67-FDBB-B62FCF0166D3}"/>
              </a:ext>
            </a:extLst>
          </p:cNvPr>
          <p:cNvSpPr>
            <a:spLocks noChangeArrowheads="1"/>
          </p:cNvSpPr>
          <p:nvPr/>
        </p:nvSpPr>
        <p:spPr bwMode="auto">
          <a:xfrm>
            <a:off x="6629400" y="44196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395" name="Oval 13">
            <a:extLst>
              <a:ext uri="{FF2B5EF4-FFF2-40B4-BE49-F238E27FC236}">
                <a16:creationId xmlns:a16="http://schemas.microsoft.com/office/drawing/2014/main" id="{A66B8EE8-3FC8-8DCD-9FC8-2FCA15EDA779}"/>
              </a:ext>
            </a:extLst>
          </p:cNvPr>
          <p:cNvSpPr>
            <a:spLocks noChangeArrowheads="1"/>
          </p:cNvSpPr>
          <p:nvPr/>
        </p:nvSpPr>
        <p:spPr bwMode="auto">
          <a:xfrm>
            <a:off x="6781800" y="54102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396" name="Oval 14">
            <a:extLst>
              <a:ext uri="{FF2B5EF4-FFF2-40B4-BE49-F238E27FC236}">
                <a16:creationId xmlns:a16="http://schemas.microsoft.com/office/drawing/2014/main" id="{FE072763-83F6-5A78-954C-31ED6D12D1A2}"/>
              </a:ext>
            </a:extLst>
          </p:cNvPr>
          <p:cNvSpPr>
            <a:spLocks noChangeArrowheads="1"/>
          </p:cNvSpPr>
          <p:nvPr/>
        </p:nvSpPr>
        <p:spPr bwMode="auto">
          <a:xfrm>
            <a:off x="6172200" y="50292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397" name="Oval 15">
            <a:extLst>
              <a:ext uri="{FF2B5EF4-FFF2-40B4-BE49-F238E27FC236}">
                <a16:creationId xmlns:a16="http://schemas.microsoft.com/office/drawing/2014/main" id="{C37E686F-24F5-7CE1-A083-E82AD5268E32}"/>
              </a:ext>
            </a:extLst>
          </p:cNvPr>
          <p:cNvSpPr>
            <a:spLocks noChangeArrowheads="1"/>
          </p:cNvSpPr>
          <p:nvPr/>
        </p:nvSpPr>
        <p:spPr bwMode="auto">
          <a:xfrm>
            <a:off x="5943600" y="44958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398" name="Oval 16">
            <a:extLst>
              <a:ext uri="{FF2B5EF4-FFF2-40B4-BE49-F238E27FC236}">
                <a16:creationId xmlns:a16="http://schemas.microsoft.com/office/drawing/2014/main" id="{7B044AF2-BFF0-4363-75F9-D6BB2FD3FC49}"/>
              </a:ext>
            </a:extLst>
          </p:cNvPr>
          <p:cNvSpPr>
            <a:spLocks noChangeArrowheads="1"/>
          </p:cNvSpPr>
          <p:nvPr/>
        </p:nvSpPr>
        <p:spPr bwMode="auto">
          <a:xfrm>
            <a:off x="6781800" y="48768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399" name="Oval 17">
            <a:extLst>
              <a:ext uri="{FF2B5EF4-FFF2-40B4-BE49-F238E27FC236}">
                <a16:creationId xmlns:a16="http://schemas.microsoft.com/office/drawing/2014/main" id="{C92D7CD3-4910-F336-20A3-D9A57918783A}"/>
              </a:ext>
            </a:extLst>
          </p:cNvPr>
          <p:cNvSpPr>
            <a:spLocks noChangeArrowheads="1"/>
          </p:cNvSpPr>
          <p:nvPr/>
        </p:nvSpPr>
        <p:spPr bwMode="auto">
          <a:xfrm>
            <a:off x="7772400" y="48006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0" name="Oval 18">
            <a:extLst>
              <a:ext uri="{FF2B5EF4-FFF2-40B4-BE49-F238E27FC236}">
                <a16:creationId xmlns:a16="http://schemas.microsoft.com/office/drawing/2014/main" id="{F8A24B27-42F0-E025-3A14-67FCE68ED943}"/>
              </a:ext>
            </a:extLst>
          </p:cNvPr>
          <p:cNvSpPr>
            <a:spLocks noChangeArrowheads="1"/>
          </p:cNvSpPr>
          <p:nvPr/>
        </p:nvSpPr>
        <p:spPr bwMode="auto">
          <a:xfrm>
            <a:off x="7543800" y="54102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1" name="Oval 19">
            <a:extLst>
              <a:ext uri="{FF2B5EF4-FFF2-40B4-BE49-F238E27FC236}">
                <a16:creationId xmlns:a16="http://schemas.microsoft.com/office/drawing/2014/main" id="{BCC9D298-DBBE-6112-EA7B-74DDC3E505D2}"/>
              </a:ext>
            </a:extLst>
          </p:cNvPr>
          <p:cNvSpPr>
            <a:spLocks noChangeArrowheads="1"/>
          </p:cNvSpPr>
          <p:nvPr/>
        </p:nvSpPr>
        <p:spPr bwMode="auto">
          <a:xfrm>
            <a:off x="7315200" y="38862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2" name="Oval 20">
            <a:extLst>
              <a:ext uri="{FF2B5EF4-FFF2-40B4-BE49-F238E27FC236}">
                <a16:creationId xmlns:a16="http://schemas.microsoft.com/office/drawing/2014/main" id="{57876F9C-F12A-C360-682A-4356D338CA38}"/>
              </a:ext>
            </a:extLst>
          </p:cNvPr>
          <p:cNvSpPr>
            <a:spLocks noChangeArrowheads="1"/>
          </p:cNvSpPr>
          <p:nvPr/>
        </p:nvSpPr>
        <p:spPr bwMode="auto">
          <a:xfrm>
            <a:off x="8229600" y="25908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3" name="Oval 21">
            <a:extLst>
              <a:ext uri="{FF2B5EF4-FFF2-40B4-BE49-F238E27FC236}">
                <a16:creationId xmlns:a16="http://schemas.microsoft.com/office/drawing/2014/main" id="{97638D83-F217-CBA2-3422-2F929BD3B040}"/>
              </a:ext>
            </a:extLst>
          </p:cNvPr>
          <p:cNvSpPr>
            <a:spLocks noChangeArrowheads="1"/>
          </p:cNvSpPr>
          <p:nvPr/>
        </p:nvSpPr>
        <p:spPr bwMode="auto">
          <a:xfrm>
            <a:off x="8382000" y="35814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4" name="Oval 22">
            <a:extLst>
              <a:ext uri="{FF2B5EF4-FFF2-40B4-BE49-F238E27FC236}">
                <a16:creationId xmlns:a16="http://schemas.microsoft.com/office/drawing/2014/main" id="{A9B646D0-9D35-A11F-59BA-912B289DFDDB}"/>
              </a:ext>
            </a:extLst>
          </p:cNvPr>
          <p:cNvSpPr>
            <a:spLocks noChangeArrowheads="1"/>
          </p:cNvSpPr>
          <p:nvPr/>
        </p:nvSpPr>
        <p:spPr bwMode="auto">
          <a:xfrm>
            <a:off x="7772400" y="32004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5" name="Oval 23">
            <a:extLst>
              <a:ext uri="{FF2B5EF4-FFF2-40B4-BE49-F238E27FC236}">
                <a16:creationId xmlns:a16="http://schemas.microsoft.com/office/drawing/2014/main" id="{13D941C5-4169-698E-7FC9-AC54665D6B68}"/>
              </a:ext>
            </a:extLst>
          </p:cNvPr>
          <p:cNvSpPr>
            <a:spLocks noChangeArrowheads="1"/>
          </p:cNvSpPr>
          <p:nvPr/>
        </p:nvSpPr>
        <p:spPr bwMode="auto">
          <a:xfrm>
            <a:off x="7543800" y="26670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6" name="Oval 24">
            <a:extLst>
              <a:ext uri="{FF2B5EF4-FFF2-40B4-BE49-F238E27FC236}">
                <a16:creationId xmlns:a16="http://schemas.microsoft.com/office/drawing/2014/main" id="{DAF8E660-34D2-EBEB-050C-A2AA170BF8BE}"/>
              </a:ext>
            </a:extLst>
          </p:cNvPr>
          <p:cNvSpPr>
            <a:spLocks noChangeArrowheads="1"/>
          </p:cNvSpPr>
          <p:nvPr/>
        </p:nvSpPr>
        <p:spPr bwMode="auto">
          <a:xfrm>
            <a:off x="8686800" y="29718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7" name="Oval 25">
            <a:extLst>
              <a:ext uri="{FF2B5EF4-FFF2-40B4-BE49-F238E27FC236}">
                <a16:creationId xmlns:a16="http://schemas.microsoft.com/office/drawing/2014/main" id="{13576FB0-788E-6F4B-1521-01A6A8A0CA6A}"/>
              </a:ext>
            </a:extLst>
          </p:cNvPr>
          <p:cNvSpPr>
            <a:spLocks noChangeArrowheads="1"/>
          </p:cNvSpPr>
          <p:nvPr/>
        </p:nvSpPr>
        <p:spPr bwMode="auto">
          <a:xfrm>
            <a:off x="9372600" y="29718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8" name="Oval 26">
            <a:extLst>
              <a:ext uri="{FF2B5EF4-FFF2-40B4-BE49-F238E27FC236}">
                <a16:creationId xmlns:a16="http://schemas.microsoft.com/office/drawing/2014/main" id="{7D14E1C0-E863-BF9D-F203-DDD3C462FE9C}"/>
              </a:ext>
            </a:extLst>
          </p:cNvPr>
          <p:cNvSpPr>
            <a:spLocks noChangeArrowheads="1"/>
          </p:cNvSpPr>
          <p:nvPr/>
        </p:nvSpPr>
        <p:spPr bwMode="auto">
          <a:xfrm>
            <a:off x="9144000" y="35814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6409" name="Oval 27">
            <a:extLst>
              <a:ext uri="{FF2B5EF4-FFF2-40B4-BE49-F238E27FC236}">
                <a16:creationId xmlns:a16="http://schemas.microsoft.com/office/drawing/2014/main" id="{69E0CE97-AC67-A284-46C5-D5A38928AE5B}"/>
              </a:ext>
            </a:extLst>
          </p:cNvPr>
          <p:cNvSpPr>
            <a:spLocks noChangeArrowheads="1"/>
          </p:cNvSpPr>
          <p:nvPr/>
        </p:nvSpPr>
        <p:spPr bwMode="auto">
          <a:xfrm>
            <a:off x="8915400" y="2057400"/>
            <a:ext cx="228600" cy="228600"/>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3340" name="Oval 28">
            <a:extLst>
              <a:ext uri="{FF2B5EF4-FFF2-40B4-BE49-F238E27FC236}">
                <a16:creationId xmlns:a16="http://schemas.microsoft.com/office/drawing/2014/main" id="{F80BE125-0D97-0A83-0C00-7C598AEA7967}"/>
              </a:ext>
            </a:extLst>
          </p:cNvPr>
          <p:cNvSpPr>
            <a:spLocks noChangeArrowheads="1"/>
          </p:cNvSpPr>
          <p:nvPr/>
        </p:nvSpPr>
        <p:spPr bwMode="auto">
          <a:xfrm>
            <a:off x="7848600" y="4114800"/>
            <a:ext cx="228600" cy="2286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3341" name="Line 29">
            <a:extLst>
              <a:ext uri="{FF2B5EF4-FFF2-40B4-BE49-F238E27FC236}">
                <a16:creationId xmlns:a16="http://schemas.microsoft.com/office/drawing/2014/main" id="{68AAD697-A7BE-F918-BC45-6970254F7185}"/>
              </a:ext>
            </a:extLst>
          </p:cNvPr>
          <p:cNvSpPr>
            <a:spLocks noChangeShapeType="1"/>
          </p:cNvSpPr>
          <p:nvPr/>
        </p:nvSpPr>
        <p:spPr bwMode="auto">
          <a:xfrm flipH="1" flipV="1">
            <a:off x="7543800" y="4014788"/>
            <a:ext cx="304800" cy="1762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4" name="Line 32">
            <a:extLst>
              <a:ext uri="{FF2B5EF4-FFF2-40B4-BE49-F238E27FC236}">
                <a16:creationId xmlns:a16="http://schemas.microsoft.com/office/drawing/2014/main" id="{ADBB992E-44A5-FAA9-1E83-019F3CA735B2}"/>
              </a:ext>
            </a:extLst>
          </p:cNvPr>
          <p:cNvSpPr>
            <a:spLocks noChangeShapeType="1"/>
          </p:cNvSpPr>
          <p:nvPr/>
        </p:nvSpPr>
        <p:spPr bwMode="auto">
          <a:xfrm flipV="1">
            <a:off x="7924800" y="4343400"/>
            <a:ext cx="0" cy="457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5" name="Line 33">
            <a:extLst>
              <a:ext uri="{FF2B5EF4-FFF2-40B4-BE49-F238E27FC236}">
                <a16:creationId xmlns:a16="http://schemas.microsoft.com/office/drawing/2014/main" id="{FB4A5976-3CC6-2960-404F-6479AA6CE0B0}"/>
              </a:ext>
            </a:extLst>
          </p:cNvPr>
          <p:cNvSpPr>
            <a:spLocks noChangeShapeType="1"/>
          </p:cNvSpPr>
          <p:nvPr/>
        </p:nvSpPr>
        <p:spPr bwMode="auto">
          <a:xfrm flipV="1">
            <a:off x="6934200" y="4267200"/>
            <a:ext cx="91440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6" name="Line 34">
            <a:extLst>
              <a:ext uri="{FF2B5EF4-FFF2-40B4-BE49-F238E27FC236}">
                <a16:creationId xmlns:a16="http://schemas.microsoft.com/office/drawing/2014/main" id="{3BDCA6B0-2135-E41D-190B-058E2CE1C8F3}"/>
              </a:ext>
            </a:extLst>
          </p:cNvPr>
          <p:cNvSpPr>
            <a:spLocks noChangeShapeType="1"/>
          </p:cNvSpPr>
          <p:nvPr/>
        </p:nvSpPr>
        <p:spPr bwMode="auto">
          <a:xfrm flipV="1">
            <a:off x="8001000" y="2743200"/>
            <a:ext cx="304800" cy="137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7" name="Line 35">
            <a:extLst>
              <a:ext uri="{FF2B5EF4-FFF2-40B4-BE49-F238E27FC236}">
                <a16:creationId xmlns:a16="http://schemas.microsoft.com/office/drawing/2014/main" id="{24D96BD1-0BEA-F81E-EB18-145267C5A823}"/>
              </a:ext>
            </a:extLst>
          </p:cNvPr>
          <p:cNvSpPr>
            <a:spLocks noChangeShapeType="1"/>
          </p:cNvSpPr>
          <p:nvPr/>
        </p:nvSpPr>
        <p:spPr bwMode="auto">
          <a:xfrm flipV="1">
            <a:off x="7620000" y="4343400"/>
            <a:ext cx="228600" cy="1066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8" name="Line 36">
            <a:extLst>
              <a:ext uri="{FF2B5EF4-FFF2-40B4-BE49-F238E27FC236}">
                <a16:creationId xmlns:a16="http://schemas.microsoft.com/office/drawing/2014/main" id="{4CA5D426-3499-462B-57E6-165AE9CC1A19}"/>
              </a:ext>
            </a:extLst>
          </p:cNvPr>
          <p:cNvSpPr>
            <a:spLocks noChangeShapeType="1"/>
          </p:cNvSpPr>
          <p:nvPr/>
        </p:nvSpPr>
        <p:spPr bwMode="auto">
          <a:xfrm flipV="1">
            <a:off x="6172200" y="4343400"/>
            <a:ext cx="1828800" cy="228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3349" name="Oval 37">
            <a:extLst>
              <a:ext uri="{FF2B5EF4-FFF2-40B4-BE49-F238E27FC236}">
                <a16:creationId xmlns:a16="http://schemas.microsoft.com/office/drawing/2014/main" id="{D9161992-166A-2516-C82C-9A9DF8FC6818}"/>
              </a:ext>
            </a:extLst>
          </p:cNvPr>
          <p:cNvSpPr>
            <a:spLocks noChangeArrowheads="1"/>
          </p:cNvSpPr>
          <p:nvPr/>
        </p:nvSpPr>
        <p:spPr bwMode="auto">
          <a:xfrm>
            <a:off x="7772400" y="4800600"/>
            <a:ext cx="228600" cy="228600"/>
          </a:xfrm>
          <a:prstGeom prst="ellipse">
            <a:avLst/>
          </a:prstGeom>
          <a:solidFill>
            <a:srgbClr val="FF0000"/>
          </a:solidFill>
          <a:ln w="5715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3350" name="Oval 38">
            <a:extLst>
              <a:ext uri="{FF2B5EF4-FFF2-40B4-BE49-F238E27FC236}">
                <a16:creationId xmlns:a16="http://schemas.microsoft.com/office/drawing/2014/main" id="{1646B2A1-BC38-8E95-0151-9FFFEF2A752A}"/>
              </a:ext>
            </a:extLst>
          </p:cNvPr>
          <p:cNvSpPr>
            <a:spLocks noChangeArrowheads="1"/>
          </p:cNvSpPr>
          <p:nvPr/>
        </p:nvSpPr>
        <p:spPr bwMode="auto">
          <a:xfrm>
            <a:off x="7315200" y="3886200"/>
            <a:ext cx="228600" cy="228600"/>
          </a:xfrm>
          <a:prstGeom prst="ellipse">
            <a:avLst/>
          </a:prstGeom>
          <a:solidFill>
            <a:srgbClr val="FF0000"/>
          </a:solidFill>
          <a:ln w="5715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3351" name="Oval 39">
            <a:extLst>
              <a:ext uri="{FF2B5EF4-FFF2-40B4-BE49-F238E27FC236}">
                <a16:creationId xmlns:a16="http://schemas.microsoft.com/office/drawing/2014/main" id="{D0B427FA-45E9-A9FD-E616-90668AED104B}"/>
              </a:ext>
            </a:extLst>
          </p:cNvPr>
          <p:cNvSpPr>
            <a:spLocks noChangeArrowheads="1"/>
          </p:cNvSpPr>
          <p:nvPr/>
        </p:nvSpPr>
        <p:spPr bwMode="auto">
          <a:xfrm>
            <a:off x="8382000" y="3581400"/>
            <a:ext cx="228600" cy="228600"/>
          </a:xfrm>
          <a:prstGeom prst="ellipse">
            <a:avLst/>
          </a:prstGeom>
          <a:solidFill>
            <a:srgbClr val="008000"/>
          </a:solidFill>
          <a:ln w="5715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3352" name="Oval 40">
            <a:extLst>
              <a:ext uri="{FF2B5EF4-FFF2-40B4-BE49-F238E27FC236}">
                <a16:creationId xmlns:a16="http://schemas.microsoft.com/office/drawing/2014/main" id="{D3D43A0D-706D-3EA3-0D52-72E7BF0D890F}"/>
              </a:ext>
            </a:extLst>
          </p:cNvPr>
          <p:cNvSpPr>
            <a:spLocks noChangeArrowheads="1"/>
          </p:cNvSpPr>
          <p:nvPr/>
        </p:nvSpPr>
        <p:spPr bwMode="auto">
          <a:xfrm>
            <a:off x="7848600" y="4114800"/>
            <a:ext cx="228600" cy="2286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pic>
        <p:nvPicPr>
          <p:cNvPr id="13354" name="Picture 42">
            <a:extLst>
              <a:ext uri="{FF2B5EF4-FFF2-40B4-BE49-F238E27FC236}">
                <a16:creationId xmlns:a16="http://schemas.microsoft.com/office/drawing/2014/main" id="{D30BCF99-33DB-A230-8066-61D6B169A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4419601"/>
            <a:ext cx="30003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6063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321">
                                            <p:txEl>
                                              <p:pRg st="0" end="0"/>
                                            </p:txEl>
                                          </p:spTgt>
                                        </p:tgtEl>
                                        <p:attrNameLst>
                                          <p:attrName>style.visibility</p:attrName>
                                        </p:attrNameLst>
                                      </p:cBhvr>
                                      <p:to>
                                        <p:strVal val="visible"/>
                                      </p:to>
                                    </p:set>
                                    <p:animEffect transition="in" filter="fade">
                                      <p:cBhvr>
                                        <p:cTn id="7" dur="500"/>
                                        <p:tgtEl>
                                          <p:spTgt spid="1332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340"/>
                                        </p:tgtEl>
                                        <p:attrNameLst>
                                          <p:attrName>style.visibility</p:attrName>
                                        </p:attrNameLst>
                                      </p:cBhvr>
                                      <p:to>
                                        <p:strVal val="visible"/>
                                      </p:to>
                                    </p:set>
                                    <p:animEffect transition="in" filter="fade">
                                      <p:cBhvr>
                                        <p:cTn id="11" dur="500"/>
                                        <p:tgtEl>
                                          <p:spTgt spid="1334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3321">
                                            <p:txEl>
                                              <p:pRg st="1" end="1"/>
                                            </p:txEl>
                                          </p:spTgt>
                                        </p:tgtEl>
                                        <p:attrNameLst>
                                          <p:attrName>style.visibility</p:attrName>
                                        </p:attrNameLst>
                                      </p:cBhvr>
                                      <p:to>
                                        <p:strVal val="visible"/>
                                      </p:to>
                                    </p:set>
                                    <p:animEffect transition="in" filter="fade">
                                      <p:cBhvr>
                                        <p:cTn id="16" dur="500"/>
                                        <p:tgtEl>
                                          <p:spTgt spid="13321">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354"/>
                                        </p:tgtEl>
                                        <p:attrNameLst>
                                          <p:attrName>style.visibility</p:attrName>
                                        </p:attrNameLst>
                                      </p:cBhvr>
                                      <p:to>
                                        <p:strVal val="visible"/>
                                      </p:to>
                                    </p:set>
                                    <p:animEffect transition="in" filter="fade">
                                      <p:cBhvr>
                                        <p:cTn id="19" dur="500"/>
                                        <p:tgtEl>
                                          <p:spTgt spid="13354"/>
                                        </p:tgtEl>
                                      </p:cBhvr>
                                    </p:animEffect>
                                  </p:childTnLst>
                                </p:cTn>
                              </p:par>
                            </p:childTnLst>
                          </p:cTn>
                        </p:par>
                        <p:par>
                          <p:cTn id="20" fill="hold" nodeType="afterGroup">
                            <p:stCondLst>
                              <p:cond delay="500"/>
                            </p:stCondLst>
                            <p:childTnLst>
                              <p:par>
                                <p:cTn id="21" presetID="10" presetClass="entr" presetSubtype="0" fill="hold" nodeType="afterEffect">
                                  <p:stCondLst>
                                    <p:cond delay="0"/>
                                  </p:stCondLst>
                                  <p:childTnLst>
                                    <p:set>
                                      <p:cBhvr>
                                        <p:cTn id="22" dur="1" fill="hold">
                                          <p:stCondLst>
                                            <p:cond delay="0"/>
                                          </p:stCondLst>
                                        </p:cTn>
                                        <p:tgtEl>
                                          <p:spTgt spid="13341"/>
                                        </p:tgtEl>
                                        <p:attrNameLst>
                                          <p:attrName>style.visibility</p:attrName>
                                        </p:attrNameLst>
                                      </p:cBhvr>
                                      <p:to>
                                        <p:strVal val="visible"/>
                                      </p:to>
                                    </p:set>
                                    <p:animEffect transition="in" filter="fade">
                                      <p:cBhvr>
                                        <p:cTn id="23" dur="500"/>
                                        <p:tgtEl>
                                          <p:spTgt spid="13341"/>
                                        </p:tgtEl>
                                      </p:cBhvr>
                                    </p:animEffect>
                                  </p:childTnLst>
                                </p:cTn>
                              </p:par>
                            </p:childTnLst>
                          </p:cTn>
                        </p:par>
                        <p:par>
                          <p:cTn id="24" fill="hold" nodeType="afterGroup">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344"/>
                                        </p:tgtEl>
                                        <p:attrNameLst>
                                          <p:attrName>style.visibility</p:attrName>
                                        </p:attrNameLst>
                                      </p:cBhvr>
                                      <p:to>
                                        <p:strVal val="visible"/>
                                      </p:to>
                                    </p:set>
                                    <p:animEffect transition="in" filter="fade">
                                      <p:cBhvr>
                                        <p:cTn id="27" dur="500"/>
                                        <p:tgtEl>
                                          <p:spTgt spid="13344"/>
                                        </p:tgtEl>
                                      </p:cBhvr>
                                    </p:animEffect>
                                  </p:childTnLst>
                                </p:cTn>
                              </p:par>
                            </p:childTnLst>
                          </p:cTn>
                        </p:par>
                        <p:par>
                          <p:cTn id="28" fill="hold" nodeType="afterGroup">
                            <p:stCondLst>
                              <p:cond delay="1500"/>
                            </p:stCondLst>
                            <p:childTnLst>
                              <p:par>
                                <p:cTn id="29" presetID="10" presetClass="entr" presetSubtype="0" fill="hold" nodeType="afterEffect">
                                  <p:stCondLst>
                                    <p:cond delay="0"/>
                                  </p:stCondLst>
                                  <p:childTnLst>
                                    <p:set>
                                      <p:cBhvr>
                                        <p:cTn id="30" dur="1" fill="hold">
                                          <p:stCondLst>
                                            <p:cond delay="0"/>
                                          </p:stCondLst>
                                        </p:cTn>
                                        <p:tgtEl>
                                          <p:spTgt spid="13345"/>
                                        </p:tgtEl>
                                        <p:attrNameLst>
                                          <p:attrName>style.visibility</p:attrName>
                                        </p:attrNameLst>
                                      </p:cBhvr>
                                      <p:to>
                                        <p:strVal val="visible"/>
                                      </p:to>
                                    </p:set>
                                    <p:animEffect transition="in" filter="fade">
                                      <p:cBhvr>
                                        <p:cTn id="31" dur="500"/>
                                        <p:tgtEl>
                                          <p:spTgt spid="13345"/>
                                        </p:tgtEl>
                                      </p:cBhvr>
                                    </p:animEffect>
                                  </p:childTnLst>
                                </p:cTn>
                              </p:par>
                            </p:childTnLst>
                          </p:cTn>
                        </p:par>
                        <p:par>
                          <p:cTn id="32" fill="hold" nodeType="afterGroup">
                            <p:stCondLst>
                              <p:cond delay="2000"/>
                            </p:stCondLst>
                            <p:childTnLst>
                              <p:par>
                                <p:cTn id="33" presetID="10" presetClass="entr" presetSubtype="0" fill="hold" nodeType="afterEffect">
                                  <p:stCondLst>
                                    <p:cond delay="0"/>
                                  </p:stCondLst>
                                  <p:childTnLst>
                                    <p:set>
                                      <p:cBhvr>
                                        <p:cTn id="34" dur="1" fill="hold">
                                          <p:stCondLst>
                                            <p:cond delay="0"/>
                                          </p:stCondLst>
                                        </p:cTn>
                                        <p:tgtEl>
                                          <p:spTgt spid="13346"/>
                                        </p:tgtEl>
                                        <p:attrNameLst>
                                          <p:attrName>style.visibility</p:attrName>
                                        </p:attrNameLst>
                                      </p:cBhvr>
                                      <p:to>
                                        <p:strVal val="visible"/>
                                      </p:to>
                                    </p:set>
                                    <p:animEffect transition="in" filter="fade">
                                      <p:cBhvr>
                                        <p:cTn id="35" dur="500"/>
                                        <p:tgtEl>
                                          <p:spTgt spid="13346"/>
                                        </p:tgtEl>
                                      </p:cBhvr>
                                    </p:animEffect>
                                  </p:childTnLst>
                                </p:cTn>
                              </p:par>
                            </p:childTnLst>
                          </p:cTn>
                        </p:par>
                        <p:par>
                          <p:cTn id="36" fill="hold" nodeType="afterGroup">
                            <p:stCondLst>
                              <p:cond delay="2500"/>
                            </p:stCondLst>
                            <p:childTnLst>
                              <p:par>
                                <p:cTn id="37" presetID="10" presetClass="entr" presetSubtype="0" fill="hold" nodeType="afterEffect">
                                  <p:stCondLst>
                                    <p:cond delay="0"/>
                                  </p:stCondLst>
                                  <p:childTnLst>
                                    <p:set>
                                      <p:cBhvr>
                                        <p:cTn id="38" dur="1" fill="hold">
                                          <p:stCondLst>
                                            <p:cond delay="0"/>
                                          </p:stCondLst>
                                        </p:cTn>
                                        <p:tgtEl>
                                          <p:spTgt spid="13347"/>
                                        </p:tgtEl>
                                        <p:attrNameLst>
                                          <p:attrName>style.visibility</p:attrName>
                                        </p:attrNameLst>
                                      </p:cBhvr>
                                      <p:to>
                                        <p:strVal val="visible"/>
                                      </p:to>
                                    </p:set>
                                    <p:animEffect transition="in" filter="fade">
                                      <p:cBhvr>
                                        <p:cTn id="39" dur="500"/>
                                        <p:tgtEl>
                                          <p:spTgt spid="13347"/>
                                        </p:tgtEl>
                                      </p:cBhvr>
                                    </p:animEffect>
                                  </p:childTnLst>
                                </p:cTn>
                              </p:par>
                            </p:childTnLst>
                          </p:cTn>
                        </p:par>
                        <p:par>
                          <p:cTn id="40" fill="hold" nodeType="afterGroup">
                            <p:stCondLst>
                              <p:cond delay="3000"/>
                            </p:stCondLst>
                            <p:childTnLst>
                              <p:par>
                                <p:cTn id="41" presetID="10" presetClass="entr" presetSubtype="0" fill="hold" nodeType="afterEffect">
                                  <p:stCondLst>
                                    <p:cond delay="0"/>
                                  </p:stCondLst>
                                  <p:childTnLst>
                                    <p:set>
                                      <p:cBhvr>
                                        <p:cTn id="42" dur="1" fill="hold">
                                          <p:stCondLst>
                                            <p:cond delay="0"/>
                                          </p:stCondLst>
                                        </p:cTn>
                                        <p:tgtEl>
                                          <p:spTgt spid="13348"/>
                                        </p:tgtEl>
                                        <p:attrNameLst>
                                          <p:attrName>style.visibility</p:attrName>
                                        </p:attrNameLst>
                                      </p:cBhvr>
                                      <p:to>
                                        <p:strVal val="visible"/>
                                      </p:to>
                                    </p:set>
                                    <p:animEffect transition="in" filter="fade">
                                      <p:cBhvr>
                                        <p:cTn id="43" dur="500"/>
                                        <p:tgtEl>
                                          <p:spTgt spid="1334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13321">
                                            <p:txEl>
                                              <p:pRg st="2" end="2"/>
                                            </p:txEl>
                                          </p:spTgt>
                                        </p:tgtEl>
                                        <p:attrNameLst>
                                          <p:attrName>style.visibility</p:attrName>
                                        </p:attrNameLst>
                                      </p:cBhvr>
                                      <p:to>
                                        <p:strVal val="visible"/>
                                      </p:to>
                                    </p:set>
                                    <p:animEffect transition="in" filter="fade">
                                      <p:cBhvr>
                                        <p:cTn id="48" dur="500"/>
                                        <p:tgtEl>
                                          <p:spTgt spid="13321">
                                            <p:txEl>
                                              <p:pRg st="2" end="2"/>
                                            </p:txEl>
                                          </p:spTgt>
                                        </p:tgtEl>
                                      </p:cBhvr>
                                    </p:animEffect>
                                  </p:childTnLst>
                                </p:cTn>
                              </p:par>
                              <p:par>
                                <p:cTn id="49" presetID="10" presetClass="exit" presetSubtype="0" fill="hold" nodeType="withEffect">
                                  <p:stCondLst>
                                    <p:cond delay="0"/>
                                  </p:stCondLst>
                                  <p:childTnLst>
                                    <p:animEffect transition="out" filter="fade">
                                      <p:cBhvr>
                                        <p:cTn id="50" dur="500"/>
                                        <p:tgtEl>
                                          <p:spTgt spid="13344"/>
                                        </p:tgtEl>
                                      </p:cBhvr>
                                    </p:animEffect>
                                    <p:set>
                                      <p:cBhvr>
                                        <p:cTn id="51" dur="1" fill="hold">
                                          <p:stCondLst>
                                            <p:cond delay="499"/>
                                          </p:stCondLst>
                                        </p:cTn>
                                        <p:tgtEl>
                                          <p:spTgt spid="1334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3346"/>
                                        </p:tgtEl>
                                      </p:cBhvr>
                                    </p:animEffect>
                                    <p:set>
                                      <p:cBhvr>
                                        <p:cTn id="54" dur="1" fill="hold">
                                          <p:stCondLst>
                                            <p:cond delay="499"/>
                                          </p:stCondLst>
                                        </p:cTn>
                                        <p:tgtEl>
                                          <p:spTgt spid="13346"/>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3341"/>
                                        </p:tgtEl>
                                      </p:cBhvr>
                                    </p:animEffect>
                                    <p:set>
                                      <p:cBhvr>
                                        <p:cTn id="57" dur="1" fill="hold">
                                          <p:stCondLst>
                                            <p:cond delay="499"/>
                                          </p:stCondLst>
                                        </p:cTn>
                                        <p:tgtEl>
                                          <p:spTgt spid="1334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3348"/>
                                        </p:tgtEl>
                                      </p:cBhvr>
                                    </p:animEffect>
                                    <p:set>
                                      <p:cBhvr>
                                        <p:cTn id="60" dur="1" fill="hold">
                                          <p:stCondLst>
                                            <p:cond delay="499"/>
                                          </p:stCondLst>
                                        </p:cTn>
                                        <p:tgtEl>
                                          <p:spTgt spid="1334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3345"/>
                                        </p:tgtEl>
                                      </p:cBhvr>
                                    </p:animEffect>
                                    <p:set>
                                      <p:cBhvr>
                                        <p:cTn id="63" dur="1" fill="hold">
                                          <p:stCondLst>
                                            <p:cond delay="499"/>
                                          </p:stCondLst>
                                        </p:cTn>
                                        <p:tgtEl>
                                          <p:spTgt spid="1334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3347"/>
                                        </p:tgtEl>
                                      </p:cBhvr>
                                    </p:animEffect>
                                    <p:set>
                                      <p:cBhvr>
                                        <p:cTn id="66" dur="1" fill="hold">
                                          <p:stCondLst>
                                            <p:cond delay="499"/>
                                          </p:stCondLst>
                                        </p:cTn>
                                        <p:tgtEl>
                                          <p:spTgt spid="1334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3354"/>
                                        </p:tgtEl>
                                      </p:cBhvr>
                                    </p:animEffect>
                                    <p:set>
                                      <p:cBhvr>
                                        <p:cTn id="69" dur="1" fill="hold">
                                          <p:stCondLst>
                                            <p:cond delay="499"/>
                                          </p:stCondLst>
                                        </p:cTn>
                                        <p:tgtEl>
                                          <p:spTgt spid="13354"/>
                                        </p:tgtEl>
                                        <p:attrNameLst>
                                          <p:attrName>style.visibility</p:attrName>
                                        </p:attrNameLst>
                                      </p:cBhvr>
                                      <p:to>
                                        <p:strVal val="hidden"/>
                                      </p:to>
                                    </p:set>
                                  </p:childTnLst>
                                </p:cTn>
                              </p:par>
                            </p:childTnLst>
                          </p:cTn>
                        </p:par>
                        <p:par>
                          <p:cTn id="70" fill="hold" nodeType="afterGroup">
                            <p:stCondLst>
                              <p:cond delay="500"/>
                            </p:stCondLst>
                            <p:childTnLst>
                              <p:par>
                                <p:cTn id="71" presetID="10" presetClass="entr" presetSubtype="0" fill="hold" nodeType="afterEffect">
                                  <p:stCondLst>
                                    <p:cond delay="0"/>
                                  </p:stCondLst>
                                  <p:childTnLst>
                                    <p:set>
                                      <p:cBhvr>
                                        <p:cTn id="72" dur="1" fill="hold">
                                          <p:stCondLst>
                                            <p:cond delay="0"/>
                                          </p:stCondLst>
                                        </p:cTn>
                                        <p:tgtEl>
                                          <p:spTgt spid="13349"/>
                                        </p:tgtEl>
                                        <p:attrNameLst>
                                          <p:attrName>style.visibility</p:attrName>
                                        </p:attrNameLst>
                                      </p:cBhvr>
                                      <p:to>
                                        <p:strVal val="visible"/>
                                      </p:to>
                                    </p:set>
                                    <p:animEffect transition="in" filter="fade">
                                      <p:cBhvr>
                                        <p:cTn id="73" dur="500"/>
                                        <p:tgtEl>
                                          <p:spTgt spid="13349"/>
                                        </p:tgtEl>
                                      </p:cBhvr>
                                    </p:animEffect>
                                  </p:childTnLst>
                                </p:cTn>
                              </p:par>
                              <p:par>
                                <p:cTn id="74" presetID="10" presetClass="entr" presetSubtype="0" fill="hold" nodeType="withEffect">
                                  <p:stCondLst>
                                    <p:cond delay="0"/>
                                  </p:stCondLst>
                                  <p:childTnLst>
                                    <p:set>
                                      <p:cBhvr>
                                        <p:cTn id="75" dur="1" fill="hold">
                                          <p:stCondLst>
                                            <p:cond delay="0"/>
                                          </p:stCondLst>
                                        </p:cTn>
                                        <p:tgtEl>
                                          <p:spTgt spid="13350"/>
                                        </p:tgtEl>
                                        <p:attrNameLst>
                                          <p:attrName>style.visibility</p:attrName>
                                        </p:attrNameLst>
                                      </p:cBhvr>
                                      <p:to>
                                        <p:strVal val="visible"/>
                                      </p:to>
                                    </p:set>
                                    <p:animEffect transition="in" filter="fade">
                                      <p:cBhvr>
                                        <p:cTn id="76" dur="500"/>
                                        <p:tgtEl>
                                          <p:spTgt spid="13350"/>
                                        </p:tgtEl>
                                      </p:cBhvr>
                                    </p:animEffect>
                                  </p:childTnLst>
                                </p:cTn>
                              </p:par>
                              <p:par>
                                <p:cTn id="77" presetID="10" presetClass="entr" presetSubtype="0" fill="hold" nodeType="withEffect">
                                  <p:stCondLst>
                                    <p:cond delay="0"/>
                                  </p:stCondLst>
                                  <p:childTnLst>
                                    <p:set>
                                      <p:cBhvr>
                                        <p:cTn id="78" dur="1" fill="hold">
                                          <p:stCondLst>
                                            <p:cond delay="0"/>
                                          </p:stCondLst>
                                        </p:cTn>
                                        <p:tgtEl>
                                          <p:spTgt spid="13351"/>
                                        </p:tgtEl>
                                        <p:attrNameLst>
                                          <p:attrName>style.visibility</p:attrName>
                                        </p:attrNameLst>
                                      </p:cBhvr>
                                      <p:to>
                                        <p:strVal val="visible"/>
                                      </p:to>
                                    </p:set>
                                    <p:animEffect transition="in" filter="fade">
                                      <p:cBhvr>
                                        <p:cTn id="79" dur="500"/>
                                        <p:tgtEl>
                                          <p:spTgt spid="1335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nodeType="clickEffect">
                                  <p:stCondLst>
                                    <p:cond delay="0"/>
                                  </p:stCondLst>
                                  <p:childTnLst>
                                    <p:set>
                                      <p:cBhvr>
                                        <p:cTn id="83" dur="1" fill="hold">
                                          <p:stCondLst>
                                            <p:cond delay="0"/>
                                          </p:stCondLst>
                                        </p:cTn>
                                        <p:tgtEl>
                                          <p:spTgt spid="13321">
                                            <p:txEl>
                                              <p:pRg st="3" end="3"/>
                                            </p:txEl>
                                          </p:spTgt>
                                        </p:tgtEl>
                                        <p:attrNameLst>
                                          <p:attrName>style.visibility</p:attrName>
                                        </p:attrNameLst>
                                      </p:cBhvr>
                                      <p:to>
                                        <p:strVal val="visible"/>
                                      </p:to>
                                    </p:set>
                                    <p:animEffect transition="in" filter="fade">
                                      <p:cBhvr>
                                        <p:cTn id="84" dur="500"/>
                                        <p:tgtEl>
                                          <p:spTgt spid="13321">
                                            <p:txEl>
                                              <p:pRg st="3" end="3"/>
                                            </p:txEl>
                                          </p:spTgt>
                                        </p:tgtEl>
                                      </p:cBhvr>
                                    </p:animEffect>
                                  </p:childTnLst>
                                </p:cTn>
                              </p:par>
                            </p:childTnLst>
                          </p:cTn>
                        </p:par>
                        <p:par>
                          <p:cTn id="85" fill="hold" nodeType="afterGroup">
                            <p:stCondLst>
                              <p:cond delay="500"/>
                            </p:stCondLst>
                            <p:childTnLst>
                              <p:par>
                                <p:cTn id="86" presetID="10" presetClass="entr" presetSubtype="0" fill="hold" nodeType="afterEffect">
                                  <p:stCondLst>
                                    <p:cond delay="0"/>
                                  </p:stCondLst>
                                  <p:childTnLst>
                                    <p:set>
                                      <p:cBhvr>
                                        <p:cTn id="87" dur="1" fill="hold">
                                          <p:stCondLst>
                                            <p:cond delay="0"/>
                                          </p:stCondLst>
                                        </p:cTn>
                                        <p:tgtEl>
                                          <p:spTgt spid="13352"/>
                                        </p:tgtEl>
                                        <p:attrNameLst>
                                          <p:attrName>style.visibility</p:attrName>
                                        </p:attrNameLst>
                                      </p:cBhvr>
                                      <p:to>
                                        <p:strVal val="visible"/>
                                      </p:to>
                                    </p:set>
                                    <p:animEffect transition="in" filter="fade">
                                      <p:cBhvr>
                                        <p:cTn id="88" dur="500"/>
                                        <p:tgtEl>
                                          <p:spTgt spid="13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0" grpId="0" animBg="1"/>
      <p:bldP spid="13349" grpId="0" animBg="1"/>
      <p:bldP spid="13350" grpId="0" animBg="1"/>
      <p:bldP spid="13351" grpId="0" animBg="1"/>
      <p:bldP spid="1335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2" descr="Stationery">
            <a:extLst>
              <a:ext uri="{FF2B5EF4-FFF2-40B4-BE49-F238E27FC236}">
                <a16:creationId xmlns:a16="http://schemas.microsoft.com/office/drawing/2014/main" id="{5B545B93-3A9C-F8FC-4B7C-BBC18FF2F1C4}"/>
              </a:ext>
            </a:extLst>
          </p:cNvPr>
          <p:cNvSpPr>
            <a:spLocks noChangeArrowheads="1"/>
          </p:cNvSpPr>
          <p:nvPr/>
        </p:nvSpPr>
        <p:spPr bwMode="auto">
          <a:xfrm>
            <a:off x="2362200" y="2133600"/>
            <a:ext cx="7315200" cy="4038600"/>
          </a:xfrm>
          <a:prstGeom prst="rect">
            <a:avLst/>
          </a:prstGeom>
          <a:blipFill dpi="0" rotWithShape="1">
            <a:blip r:embed="rId2"/>
            <a:srcRect/>
            <a:tile tx="0" ty="0" sx="100000" sy="100000" flip="none" algn="tl"/>
          </a:blipFill>
          <a:ln w="9525">
            <a:solidFill>
              <a:schemeClr val="tx1"/>
            </a:solidFill>
            <a:miter lim="800000"/>
            <a:headEnd/>
            <a:tailEnd/>
          </a:ln>
        </p:spPr>
        <p:txBody>
          <a:bodyPr wrap="none" anchor="ct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How good is it?</a:t>
            </a:r>
          </a:p>
          <a:p>
            <a:endParaRPr lang="en-US" altLang="en-US" sz="2000"/>
          </a:p>
          <a:p>
            <a:endParaRPr lang="en-US" altLang="en-US" sz="2000"/>
          </a:p>
          <a:p>
            <a:pPr>
              <a:buFontTx/>
              <a:buChar char="•"/>
            </a:pPr>
            <a:r>
              <a:rPr lang="en-US" altLang="en-US" sz="2000"/>
              <a:t>Susceptible to noisy values </a:t>
            </a:r>
          </a:p>
          <a:p>
            <a:pPr>
              <a:buFontTx/>
              <a:buChar char="•"/>
            </a:pPr>
            <a:endParaRPr lang="en-US" altLang="en-US" sz="2000"/>
          </a:p>
          <a:p>
            <a:pPr>
              <a:buFontTx/>
              <a:buChar char="•"/>
            </a:pPr>
            <a:r>
              <a:rPr lang="en-US" altLang="en-US" sz="2000"/>
              <a:t>Slow because of distance calculation</a:t>
            </a:r>
          </a:p>
          <a:p>
            <a:pPr lvl="1"/>
            <a:r>
              <a:rPr lang="en-US" altLang="en-US" sz="2000"/>
              <a:t>Alternate approaches:</a:t>
            </a:r>
          </a:p>
          <a:p>
            <a:pPr lvl="1">
              <a:buFontTx/>
              <a:buChar char="•"/>
            </a:pPr>
            <a:r>
              <a:rPr lang="en-US" altLang="en-US" sz="2000"/>
              <a:t>Distances to representative points only</a:t>
            </a:r>
          </a:p>
          <a:p>
            <a:pPr lvl="1">
              <a:buFontTx/>
              <a:buChar char="•"/>
            </a:pPr>
            <a:r>
              <a:rPr lang="en-US" altLang="en-US" sz="2000"/>
              <a:t>Partial distance</a:t>
            </a:r>
          </a:p>
          <a:p>
            <a:pPr lvl="1">
              <a:buFontTx/>
              <a:buChar char="•"/>
            </a:pPr>
            <a:endParaRPr lang="en-US" altLang="en-US" sz="2000"/>
          </a:p>
        </p:txBody>
      </p:sp>
      <p:sp>
        <p:nvSpPr>
          <p:cNvPr id="15401" name="Rectangle 41" descr="Stationery">
            <a:extLst>
              <a:ext uri="{FF2B5EF4-FFF2-40B4-BE49-F238E27FC236}">
                <a16:creationId xmlns:a16="http://schemas.microsoft.com/office/drawing/2014/main" id="{44548460-5EAE-5041-AC03-873DF824BC9A}"/>
              </a:ext>
            </a:extLst>
          </p:cNvPr>
          <p:cNvSpPr>
            <a:spLocks noChangeArrowheads="1"/>
          </p:cNvSpPr>
          <p:nvPr/>
        </p:nvSpPr>
        <p:spPr bwMode="auto">
          <a:xfrm>
            <a:off x="2438400" y="2209800"/>
            <a:ext cx="7315200" cy="4038600"/>
          </a:xfrm>
          <a:prstGeom prst="rect">
            <a:avLst/>
          </a:prstGeom>
          <a:blipFill dpi="0" rotWithShape="1">
            <a:blip r:embed="rId2"/>
            <a:srcRect/>
            <a:tile tx="0" ty="0" sx="100000" sy="100000" flip="none" algn="tl"/>
          </a:blipFill>
          <a:ln w="9525">
            <a:solidFill>
              <a:schemeClr val="tx1"/>
            </a:solidFill>
            <a:miter lim="800000"/>
            <a:headEnd/>
            <a:tailEnd/>
          </a:ln>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Any other modifications?</a:t>
            </a:r>
          </a:p>
          <a:p>
            <a:endParaRPr lang="en-US" altLang="en-US" sz="2000"/>
          </a:p>
          <a:p>
            <a:endParaRPr lang="en-US" altLang="en-US" sz="2000"/>
          </a:p>
          <a:p>
            <a:r>
              <a:rPr lang="en-US" altLang="en-US" sz="2000"/>
              <a:t>Alternatives:</a:t>
            </a:r>
          </a:p>
          <a:p>
            <a:pPr>
              <a:buFontTx/>
              <a:buAutoNum type="arabicPeriod"/>
            </a:pPr>
            <a:r>
              <a:rPr lang="en-US" altLang="en-US" sz="2000"/>
              <a:t>Weighted attributes to decide final label</a:t>
            </a:r>
          </a:p>
          <a:p>
            <a:pPr>
              <a:buFontTx/>
              <a:buAutoNum type="arabicPeriod"/>
            </a:pPr>
            <a:r>
              <a:rPr lang="en-US" altLang="en-US" sz="2000"/>
              <a:t>Assign distance to missing values as &lt;max&gt;</a:t>
            </a:r>
          </a:p>
          <a:p>
            <a:pPr>
              <a:buFontTx/>
              <a:buAutoNum type="arabicPeriod"/>
            </a:pPr>
            <a:r>
              <a:rPr lang="en-US" altLang="en-US" sz="2000"/>
              <a:t>K=1 returns class label of nearest neighbour</a:t>
            </a:r>
          </a:p>
          <a:p>
            <a:pPr>
              <a:buFontTx/>
              <a:buAutoNum type="arabicPeriod"/>
            </a:pPr>
            <a:endParaRPr lang="en-US" altLang="en-US" sz="2000"/>
          </a:p>
        </p:txBody>
      </p:sp>
      <p:sp>
        <p:nvSpPr>
          <p:cNvPr id="15400" name="Rectangle 40" descr="Stationery">
            <a:extLst>
              <a:ext uri="{FF2B5EF4-FFF2-40B4-BE49-F238E27FC236}">
                <a16:creationId xmlns:a16="http://schemas.microsoft.com/office/drawing/2014/main" id="{5CEF41AF-84F5-EF87-E0D7-0F4CCC6926A5}"/>
              </a:ext>
            </a:extLst>
          </p:cNvPr>
          <p:cNvSpPr>
            <a:spLocks noChangeArrowheads="1"/>
          </p:cNvSpPr>
          <p:nvPr/>
        </p:nvSpPr>
        <p:spPr bwMode="auto">
          <a:xfrm>
            <a:off x="2514600" y="2286000"/>
            <a:ext cx="7315200" cy="4038600"/>
          </a:xfrm>
          <a:prstGeom prst="rect">
            <a:avLst/>
          </a:prstGeom>
          <a:blipFill dpi="0" rotWithShape="1">
            <a:blip r:embed="rId2"/>
            <a:srcRect/>
            <a:tile tx="0" ty="0" sx="100000" sy="100000" flip="none" algn="tl"/>
          </a:blipFill>
          <a:ln w="9525">
            <a:solidFill>
              <a:schemeClr val="tx1"/>
            </a:solidFill>
            <a:miter lim="800000"/>
            <a:headEnd/>
            <a:tailEnd/>
          </a:ln>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How to determine value of K?</a:t>
            </a:r>
          </a:p>
          <a:p>
            <a:endParaRPr lang="en-US" altLang="en-US" sz="2000"/>
          </a:p>
          <a:p>
            <a:endParaRPr lang="en-US" altLang="en-US" sz="2000"/>
          </a:p>
          <a:p>
            <a:r>
              <a:rPr lang="en-US" altLang="en-US" sz="2000"/>
              <a:t>Alternatives:</a:t>
            </a:r>
          </a:p>
          <a:p>
            <a:pPr>
              <a:buFontTx/>
              <a:buAutoNum type="arabicPeriod"/>
            </a:pPr>
            <a:r>
              <a:rPr lang="en-US" altLang="en-US" sz="2000"/>
              <a:t>Determine K experimentally. The K that gives minimum</a:t>
            </a:r>
          </a:p>
          <a:p>
            <a:r>
              <a:rPr lang="en-US" altLang="en-US" sz="2000"/>
              <a:t>     error is selected.</a:t>
            </a:r>
          </a:p>
        </p:txBody>
      </p:sp>
      <p:sp>
        <p:nvSpPr>
          <p:cNvPr id="17413" name="Rectangle 2">
            <a:extLst>
              <a:ext uri="{FF2B5EF4-FFF2-40B4-BE49-F238E27FC236}">
                <a16:creationId xmlns:a16="http://schemas.microsoft.com/office/drawing/2014/main" id="{45800954-B681-7438-1F39-A7210D430542}"/>
              </a:ext>
            </a:extLst>
          </p:cNvPr>
          <p:cNvSpPr>
            <a:spLocks noGrp="1" noChangeArrowheads="1"/>
          </p:cNvSpPr>
          <p:nvPr>
            <p:ph type="title"/>
          </p:nvPr>
        </p:nvSpPr>
        <p:spPr>
          <a:xfrm>
            <a:off x="1981200" y="1143000"/>
            <a:ext cx="8229600" cy="1143000"/>
          </a:xfrm>
        </p:spPr>
        <p:txBody>
          <a:bodyPr/>
          <a:lstStyle/>
          <a:p>
            <a:pPr algn="l" eaLnBrk="1" hangingPunct="1"/>
            <a:r>
              <a:rPr lang="en-US" altLang="en-US" b="1">
                <a:solidFill>
                  <a:srgbClr val="990000"/>
                </a:solidFill>
              </a:rPr>
              <a:t>K-NN classifier Issues</a:t>
            </a:r>
          </a:p>
        </p:txBody>
      </p:sp>
      <p:sp>
        <p:nvSpPr>
          <p:cNvPr id="15399" name="Rectangle 39" descr="Stationery">
            <a:extLst>
              <a:ext uri="{FF2B5EF4-FFF2-40B4-BE49-F238E27FC236}">
                <a16:creationId xmlns:a16="http://schemas.microsoft.com/office/drawing/2014/main" id="{122063C4-EF5F-937E-651E-8FB0C3ED0329}"/>
              </a:ext>
            </a:extLst>
          </p:cNvPr>
          <p:cNvSpPr>
            <a:spLocks noChangeArrowheads="1"/>
          </p:cNvSpPr>
          <p:nvPr/>
        </p:nvSpPr>
        <p:spPr bwMode="auto">
          <a:xfrm>
            <a:off x="2590800" y="2362200"/>
            <a:ext cx="7315200" cy="4038600"/>
          </a:xfrm>
          <a:prstGeom prst="rect">
            <a:avLst/>
          </a:prstGeom>
          <a:blipFill dpi="0" rotWithShape="1">
            <a:blip r:embed="rId2"/>
            <a:srcRect/>
            <a:tile tx="0" ty="0" sx="100000" sy="100000" flip="none" algn="tl"/>
          </a:blipFill>
          <a:ln w="9525">
            <a:solidFill>
              <a:schemeClr val="tx1"/>
            </a:solidFill>
            <a:miter lim="800000"/>
            <a:headEnd/>
            <a:tailEnd/>
          </a:ln>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How to make real-valued prediction?</a:t>
            </a:r>
          </a:p>
          <a:p>
            <a:endParaRPr lang="en-US" altLang="en-US" sz="2000"/>
          </a:p>
          <a:p>
            <a:endParaRPr lang="en-US" altLang="en-US" sz="2000"/>
          </a:p>
          <a:p>
            <a:r>
              <a:rPr lang="en-US" altLang="en-US" sz="2000"/>
              <a:t>Alternative:</a:t>
            </a:r>
          </a:p>
          <a:p>
            <a:pPr>
              <a:buFontTx/>
              <a:buAutoNum type="arabicPeriod"/>
            </a:pPr>
            <a:r>
              <a:rPr lang="en-US" altLang="en-US" sz="2000"/>
              <a:t>Average the values returned by K-nearest neighbours</a:t>
            </a:r>
          </a:p>
        </p:txBody>
      </p:sp>
      <p:sp>
        <p:nvSpPr>
          <p:cNvPr id="15398" name="Rectangle 38" descr="Stationery">
            <a:extLst>
              <a:ext uri="{FF2B5EF4-FFF2-40B4-BE49-F238E27FC236}">
                <a16:creationId xmlns:a16="http://schemas.microsoft.com/office/drawing/2014/main" id="{8BE92D22-52EA-74CB-81C5-8FD9EE59C462}"/>
              </a:ext>
            </a:extLst>
          </p:cNvPr>
          <p:cNvSpPr>
            <a:spLocks noChangeArrowheads="1"/>
          </p:cNvSpPr>
          <p:nvPr/>
        </p:nvSpPr>
        <p:spPr bwMode="auto">
          <a:xfrm>
            <a:off x="2667000" y="2438400"/>
            <a:ext cx="7315200" cy="4038600"/>
          </a:xfrm>
          <a:prstGeom prst="rect">
            <a:avLst/>
          </a:prstGeom>
          <a:blipFill dpi="0" rotWithShape="1">
            <a:blip r:embed="rId2"/>
            <a:srcRect/>
            <a:tile tx="0" ty="0" sx="100000" sy="100000" flip="none" algn="tl"/>
          </a:blipFill>
          <a:ln w="9525">
            <a:solidFill>
              <a:schemeClr val="tx1"/>
            </a:solidFill>
            <a:miter lim="800000"/>
            <a:headEnd/>
            <a:tailEnd/>
          </a:ln>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How to determine distances between values of categorical </a:t>
            </a:r>
          </a:p>
          <a:p>
            <a:r>
              <a:rPr lang="en-US" altLang="en-US" sz="2000" b="1"/>
              <a:t>attributes?</a:t>
            </a:r>
          </a:p>
          <a:p>
            <a:endParaRPr lang="en-US" altLang="en-US" sz="2000"/>
          </a:p>
          <a:p>
            <a:endParaRPr lang="en-US" altLang="en-US" sz="2000"/>
          </a:p>
          <a:p>
            <a:r>
              <a:rPr lang="en-US" altLang="en-US" sz="2000"/>
              <a:t>Alternatives:</a:t>
            </a:r>
          </a:p>
          <a:p>
            <a:pPr>
              <a:buFontTx/>
              <a:buAutoNum type="arabicPeriod"/>
            </a:pPr>
            <a:r>
              <a:rPr lang="en-US" altLang="en-US" sz="2000"/>
              <a:t>Boolean distance (1 if same, 0 if different)</a:t>
            </a:r>
          </a:p>
          <a:p>
            <a:endParaRPr lang="en-US" altLang="en-US" sz="2000"/>
          </a:p>
          <a:p>
            <a:pPr>
              <a:buFontTx/>
              <a:buAutoNum type="arabicPeriod" startAt="2"/>
            </a:pPr>
            <a:r>
              <a:rPr lang="en-US" altLang="en-US" sz="2000"/>
              <a:t>Differential grading (e.g. weather – ‘drizzling’ and ‘rainy’ are </a:t>
            </a:r>
          </a:p>
          <a:p>
            <a:r>
              <a:rPr lang="en-US" altLang="en-US" sz="2000"/>
              <a:t>closer than ‘rainy’ and ‘sunny’ )</a:t>
            </a:r>
          </a:p>
        </p:txBody>
      </p:sp>
    </p:spTree>
    <p:extLst>
      <p:ext uri="{BB962C8B-B14F-4D97-AF65-F5344CB8AC3E}">
        <p14:creationId xmlns:p14="http://schemas.microsoft.com/office/powerpoint/2010/main" val="1304548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xit" presetSubtype="0" fill="hold" nodeType="clickEffect">
                                  <p:stCondLst>
                                    <p:cond delay="0"/>
                                  </p:stCondLst>
                                  <p:childTnLst>
                                    <p:animEffect transition="out" filter="fade">
                                      <p:cBhvr>
                                        <p:cTn id="6" dur="1000"/>
                                        <p:tgtEl>
                                          <p:spTgt spid="15398"/>
                                        </p:tgtEl>
                                      </p:cBhvr>
                                    </p:animEffect>
                                    <p:anim calcmode="lin" valueType="num">
                                      <p:cBhvr>
                                        <p:cTn id="7" dur="1000"/>
                                        <p:tgtEl>
                                          <p:spTgt spid="15398"/>
                                        </p:tgtEl>
                                        <p:attrNameLst>
                                          <p:attrName>ppt_x</p:attrName>
                                        </p:attrNameLst>
                                      </p:cBhvr>
                                      <p:tavLst>
                                        <p:tav tm="0">
                                          <p:val>
                                            <p:strVal val="ppt_x"/>
                                          </p:val>
                                        </p:tav>
                                        <p:tav tm="100000">
                                          <p:val>
                                            <p:strVal val="ppt_x"/>
                                          </p:val>
                                        </p:tav>
                                      </p:tavLst>
                                    </p:anim>
                                    <p:anim calcmode="lin" valueType="num">
                                      <p:cBhvr>
                                        <p:cTn id="8" dur="100" decel="100000"/>
                                        <p:tgtEl>
                                          <p:spTgt spid="15398"/>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5398"/>
                                        </p:tgtEl>
                                        <p:attrNameLst>
                                          <p:attrName>ppt_y</p:attrName>
                                        </p:attrNameLst>
                                      </p:cBhvr>
                                      <p:tavLst>
                                        <p:tav tm="0">
                                          <p:val>
                                            <p:strVal val="ppt_y"/>
                                          </p:val>
                                        </p:tav>
                                        <p:tav tm="100000">
                                          <p:val>
                                            <p:strVal val="ppt_y+1"/>
                                          </p:val>
                                        </p:tav>
                                      </p:tavLst>
                                    </p:anim>
                                    <p:set>
                                      <p:cBhvr>
                                        <p:cTn id="10" dur="1" fill="hold">
                                          <p:stCondLst>
                                            <p:cond delay="999"/>
                                          </p:stCondLst>
                                        </p:cTn>
                                        <p:tgtEl>
                                          <p:spTgt spid="1539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xit" presetSubtype="0" fill="hold" nodeType="clickEffect">
                                  <p:stCondLst>
                                    <p:cond delay="0"/>
                                  </p:stCondLst>
                                  <p:childTnLst>
                                    <p:animEffect transition="out" filter="fade">
                                      <p:cBhvr>
                                        <p:cTn id="14" dur="1000"/>
                                        <p:tgtEl>
                                          <p:spTgt spid="15399"/>
                                        </p:tgtEl>
                                      </p:cBhvr>
                                    </p:animEffect>
                                    <p:anim calcmode="lin" valueType="num">
                                      <p:cBhvr>
                                        <p:cTn id="15" dur="1000"/>
                                        <p:tgtEl>
                                          <p:spTgt spid="15399"/>
                                        </p:tgtEl>
                                        <p:attrNameLst>
                                          <p:attrName>ppt_x</p:attrName>
                                        </p:attrNameLst>
                                      </p:cBhvr>
                                      <p:tavLst>
                                        <p:tav tm="0">
                                          <p:val>
                                            <p:strVal val="ppt_x"/>
                                          </p:val>
                                        </p:tav>
                                        <p:tav tm="100000">
                                          <p:val>
                                            <p:strVal val="ppt_x"/>
                                          </p:val>
                                        </p:tav>
                                      </p:tavLst>
                                    </p:anim>
                                    <p:anim calcmode="lin" valueType="num">
                                      <p:cBhvr>
                                        <p:cTn id="16" dur="100" decel="100000"/>
                                        <p:tgtEl>
                                          <p:spTgt spid="15399"/>
                                        </p:tgtEl>
                                        <p:attrNameLst>
                                          <p:attrName>ppt_y</p:attrName>
                                        </p:attrNameLst>
                                      </p:cBhvr>
                                      <p:tavLst>
                                        <p:tav tm="0">
                                          <p:val>
                                            <p:strVal val="ppt_y"/>
                                          </p:val>
                                        </p:tav>
                                        <p:tav tm="100000">
                                          <p:val>
                                            <p:strVal val="ppt_y-.03"/>
                                          </p:val>
                                        </p:tav>
                                      </p:tavLst>
                                    </p:anim>
                                    <p:anim calcmode="lin" valueType="num">
                                      <p:cBhvr>
                                        <p:cTn id="17" dur="900" accel="100000">
                                          <p:stCondLst>
                                            <p:cond delay="100"/>
                                          </p:stCondLst>
                                        </p:cTn>
                                        <p:tgtEl>
                                          <p:spTgt spid="15399"/>
                                        </p:tgtEl>
                                        <p:attrNameLst>
                                          <p:attrName>ppt_y</p:attrName>
                                        </p:attrNameLst>
                                      </p:cBhvr>
                                      <p:tavLst>
                                        <p:tav tm="0">
                                          <p:val>
                                            <p:strVal val="ppt_y"/>
                                          </p:val>
                                        </p:tav>
                                        <p:tav tm="100000">
                                          <p:val>
                                            <p:strVal val="ppt_y+1"/>
                                          </p:val>
                                        </p:tav>
                                      </p:tavLst>
                                    </p:anim>
                                    <p:set>
                                      <p:cBhvr>
                                        <p:cTn id="18" dur="1" fill="hold">
                                          <p:stCondLst>
                                            <p:cond delay="999"/>
                                          </p:stCondLst>
                                        </p:cTn>
                                        <p:tgtEl>
                                          <p:spTgt spid="1539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xit" presetSubtype="0" fill="hold" nodeType="clickEffect">
                                  <p:stCondLst>
                                    <p:cond delay="0"/>
                                  </p:stCondLst>
                                  <p:childTnLst>
                                    <p:animEffect transition="out" filter="fade">
                                      <p:cBhvr>
                                        <p:cTn id="22" dur="1000"/>
                                        <p:tgtEl>
                                          <p:spTgt spid="15400"/>
                                        </p:tgtEl>
                                      </p:cBhvr>
                                    </p:animEffect>
                                    <p:anim calcmode="lin" valueType="num">
                                      <p:cBhvr>
                                        <p:cTn id="23" dur="1000"/>
                                        <p:tgtEl>
                                          <p:spTgt spid="15400"/>
                                        </p:tgtEl>
                                        <p:attrNameLst>
                                          <p:attrName>ppt_x</p:attrName>
                                        </p:attrNameLst>
                                      </p:cBhvr>
                                      <p:tavLst>
                                        <p:tav tm="0">
                                          <p:val>
                                            <p:strVal val="ppt_x"/>
                                          </p:val>
                                        </p:tav>
                                        <p:tav tm="100000">
                                          <p:val>
                                            <p:strVal val="ppt_x"/>
                                          </p:val>
                                        </p:tav>
                                      </p:tavLst>
                                    </p:anim>
                                    <p:anim calcmode="lin" valueType="num">
                                      <p:cBhvr>
                                        <p:cTn id="24" dur="100" decel="100000"/>
                                        <p:tgtEl>
                                          <p:spTgt spid="15400"/>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400"/>
                                        </p:tgtEl>
                                        <p:attrNameLst>
                                          <p:attrName>ppt_y</p:attrName>
                                        </p:attrNameLst>
                                      </p:cBhvr>
                                      <p:tavLst>
                                        <p:tav tm="0">
                                          <p:val>
                                            <p:strVal val="ppt_y"/>
                                          </p:val>
                                        </p:tav>
                                        <p:tav tm="100000">
                                          <p:val>
                                            <p:strVal val="ppt_y+1"/>
                                          </p:val>
                                        </p:tav>
                                      </p:tavLst>
                                    </p:anim>
                                    <p:set>
                                      <p:cBhvr>
                                        <p:cTn id="26" dur="1" fill="hold">
                                          <p:stCondLst>
                                            <p:cond delay="999"/>
                                          </p:stCondLst>
                                        </p:cTn>
                                        <p:tgtEl>
                                          <p:spTgt spid="1540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xit" presetSubtype="0" fill="hold" nodeType="clickEffect">
                                  <p:stCondLst>
                                    <p:cond delay="0"/>
                                  </p:stCondLst>
                                  <p:childTnLst>
                                    <p:animEffect transition="out" filter="fade">
                                      <p:cBhvr>
                                        <p:cTn id="30" dur="1000"/>
                                        <p:tgtEl>
                                          <p:spTgt spid="15401"/>
                                        </p:tgtEl>
                                      </p:cBhvr>
                                    </p:animEffect>
                                    <p:anim calcmode="lin" valueType="num">
                                      <p:cBhvr>
                                        <p:cTn id="31" dur="1000"/>
                                        <p:tgtEl>
                                          <p:spTgt spid="15401"/>
                                        </p:tgtEl>
                                        <p:attrNameLst>
                                          <p:attrName>ppt_x</p:attrName>
                                        </p:attrNameLst>
                                      </p:cBhvr>
                                      <p:tavLst>
                                        <p:tav tm="0">
                                          <p:val>
                                            <p:strVal val="ppt_x"/>
                                          </p:val>
                                        </p:tav>
                                        <p:tav tm="100000">
                                          <p:val>
                                            <p:strVal val="ppt_x"/>
                                          </p:val>
                                        </p:tav>
                                      </p:tavLst>
                                    </p:anim>
                                    <p:anim calcmode="lin" valueType="num">
                                      <p:cBhvr>
                                        <p:cTn id="32" dur="100" decel="100000"/>
                                        <p:tgtEl>
                                          <p:spTgt spid="15401"/>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15401"/>
                                        </p:tgtEl>
                                        <p:attrNameLst>
                                          <p:attrName>ppt_y</p:attrName>
                                        </p:attrNameLst>
                                      </p:cBhvr>
                                      <p:tavLst>
                                        <p:tav tm="0">
                                          <p:val>
                                            <p:strVal val="ppt_y"/>
                                          </p:val>
                                        </p:tav>
                                        <p:tav tm="100000">
                                          <p:val>
                                            <p:strVal val="ppt_y+1"/>
                                          </p:val>
                                        </p:tav>
                                      </p:tavLst>
                                    </p:anim>
                                    <p:set>
                                      <p:cBhvr>
                                        <p:cTn id="34" dur="1" fill="hold">
                                          <p:stCondLst>
                                            <p:cond delay="999"/>
                                          </p:stCondLst>
                                        </p:cTn>
                                        <p:tgtEl>
                                          <p:spTgt spid="154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1" grpId="0" animBg="1"/>
      <p:bldP spid="15400" grpId="0" animBg="1"/>
      <p:bldP spid="15399" grpId="0" animBg="1"/>
      <p:bldP spid="15398"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7C1B-CC01-96B4-7300-9C4F6599A582}"/>
              </a:ext>
            </a:extLst>
          </p:cNvPr>
          <p:cNvSpPr>
            <a:spLocks noGrp="1"/>
          </p:cNvSpPr>
          <p:nvPr>
            <p:ph type="title"/>
          </p:nvPr>
        </p:nvSpPr>
        <p:spPr/>
        <p:txBody>
          <a:bodyPr/>
          <a:lstStyle/>
          <a:p>
            <a:r>
              <a:rPr lang="en-US" dirty="0"/>
              <a:t>Classification and Gradient Descent</a:t>
            </a:r>
          </a:p>
        </p:txBody>
      </p:sp>
      <p:sp>
        <p:nvSpPr>
          <p:cNvPr id="3" name="Content Placeholder 2">
            <a:extLst>
              <a:ext uri="{FF2B5EF4-FFF2-40B4-BE49-F238E27FC236}">
                <a16:creationId xmlns:a16="http://schemas.microsoft.com/office/drawing/2014/main" id="{BE41A2B0-FC6E-40F1-9E35-6BF09B8648CE}"/>
              </a:ext>
            </a:extLst>
          </p:cNvPr>
          <p:cNvSpPr>
            <a:spLocks noGrp="1"/>
          </p:cNvSpPr>
          <p:nvPr>
            <p:ph idx="1"/>
          </p:nvPr>
        </p:nvSpPr>
        <p:spPr>
          <a:xfrm>
            <a:off x="345989" y="1853754"/>
            <a:ext cx="10708865" cy="4199727"/>
          </a:xfrm>
        </p:spPr>
        <p:txBody>
          <a:bodyPr>
            <a:normAutofit lnSpcReduction="10000"/>
          </a:bodyPr>
          <a:lstStyle/>
          <a:p>
            <a:r>
              <a:rPr lang="en-US" dirty="0"/>
              <a:t>Our classifying models produce a class as their label – usually 1 or 0. </a:t>
            </a:r>
          </a:p>
          <a:p>
            <a:r>
              <a:rPr lang="en-US" dirty="0"/>
              <a:t>The internal calculations produce a probability:</a:t>
            </a:r>
          </a:p>
          <a:p>
            <a:pPr lvl="1"/>
            <a:r>
              <a:rPr lang="en-US" dirty="0"/>
              <a:t>The probability of a 1 occurring. </a:t>
            </a:r>
          </a:p>
          <a:p>
            <a:r>
              <a:rPr lang="en-US" dirty="0"/>
              <a:t>The “closeness” of our predicted probability to the true value is our loss. </a:t>
            </a:r>
          </a:p>
          <a:p>
            <a:r>
              <a:rPr lang="en-US" dirty="0"/>
              <a:t>Just like in a linear regression, we:</a:t>
            </a:r>
          </a:p>
          <a:p>
            <a:pPr lvl="1"/>
            <a:r>
              <a:rPr lang="en-US" dirty="0"/>
              <a:t>Set the weights (still the slope and intercept, but the logit arranged ones)</a:t>
            </a:r>
          </a:p>
          <a:p>
            <a:pPr lvl="1"/>
            <a:r>
              <a:rPr lang="en-US" dirty="0"/>
              <a:t>Observe the cost of the model. </a:t>
            </a:r>
          </a:p>
          <a:p>
            <a:pPr lvl="1"/>
            <a:r>
              <a:rPr lang="en-US" dirty="0"/>
              <a:t>Use gradient calculations to “attribute” the cost (error) to the weights. </a:t>
            </a:r>
          </a:p>
          <a:p>
            <a:pPr lvl="1"/>
            <a:r>
              <a:rPr lang="en-US" dirty="0"/>
              <a:t>Update the weights to move “downwards” on the cost curve. </a:t>
            </a:r>
          </a:p>
          <a:p>
            <a:pPr lvl="1"/>
            <a:r>
              <a:rPr lang="en-US" dirty="0"/>
              <a:t>Repeat until stopped or optimal. </a:t>
            </a:r>
          </a:p>
        </p:txBody>
      </p:sp>
      <p:pic>
        <p:nvPicPr>
          <p:cNvPr id="1026" name="Picture 2">
            <a:extLst>
              <a:ext uri="{FF2B5EF4-FFF2-40B4-BE49-F238E27FC236}">
                <a16:creationId xmlns:a16="http://schemas.microsoft.com/office/drawing/2014/main" id="{37E98135-5DB9-2B57-91ED-D1DC75DCF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700" y="3247206"/>
            <a:ext cx="3797300" cy="157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33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83401-EF7C-BB1B-6898-DA0D51A619C5}"/>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720738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24AB-C6D6-4EE9-5581-C89E79FB5B46}"/>
              </a:ext>
            </a:extLst>
          </p:cNvPr>
          <p:cNvSpPr>
            <a:spLocks noGrp="1"/>
          </p:cNvSpPr>
          <p:nvPr>
            <p:ph type="title"/>
          </p:nvPr>
        </p:nvSpPr>
        <p:spPr/>
        <p:txBody>
          <a:bodyPr/>
          <a:lstStyle/>
          <a:p>
            <a:r>
              <a:rPr lang="en-US" dirty="0"/>
              <a:t>Cost in Classification</a:t>
            </a:r>
          </a:p>
        </p:txBody>
      </p:sp>
      <p:sp>
        <p:nvSpPr>
          <p:cNvPr id="3" name="Content Placeholder 2">
            <a:extLst>
              <a:ext uri="{FF2B5EF4-FFF2-40B4-BE49-F238E27FC236}">
                <a16:creationId xmlns:a16="http://schemas.microsoft.com/office/drawing/2014/main" id="{CA30907C-B6E6-97F9-CA69-9FAB51171A18}"/>
              </a:ext>
            </a:extLst>
          </p:cNvPr>
          <p:cNvSpPr>
            <a:spLocks noGrp="1"/>
          </p:cNvSpPr>
          <p:nvPr>
            <p:ph idx="1"/>
          </p:nvPr>
        </p:nvSpPr>
        <p:spPr>
          <a:xfrm>
            <a:off x="188843" y="1853754"/>
            <a:ext cx="6162261" cy="4199727"/>
          </a:xfrm>
        </p:spPr>
        <p:txBody>
          <a:bodyPr>
            <a:normAutofit/>
          </a:bodyPr>
          <a:lstStyle/>
          <a:p>
            <a:r>
              <a:rPr lang="en-US" dirty="0"/>
              <a:t>Regression gradient descent used MSE to measure cost. </a:t>
            </a:r>
          </a:p>
          <a:p>
            <a:r>
              <a:rPr lang="en-US" dirty="0"/>
              <a:t>Classification gradient descent has different cost calculations. </a:t>
            </a:r>
          </a:p>
          <a:p>
            <a:r>
              <a:rPr lang="en-US" dirty="0"/>
              <a:t>For binary classification, we use log-loss:</a:t>
            </a:r>
          </a:p>
          <a:p>
            <a:pPr lvl="1"/>
            <a:r>
              <a:rPr lang="en-US" dirty="0"/>
              <a:t>Average log of the “correctness”. </a:t>
            </a:r>
          </a:p>
          <a:p>
            <a:pPr lvl="1"/>
            <a:r>
              <a:rPr lang="en-US" dirty="0"/>
              <a:t>A.k.a. binary cross-entropy. </a:t>
            </a:r>
          </a:p>
          <a:p>
            <a:r>
              <a:rPr lang="en-US" dirty="0"/>
              <a:t>Like MSE looks at closeness to correct in regression, this does in classification. </a:t>
            </a:r>
          </a:p>
          <a:p>
            <a:pPr lvl="1"/>
            <a:r>
              <a:rPr lang="en-US" dirty="0"/>
              <a:t>Not accuracy based, closeness of prediction based. </a:t>
            </a:r>
          </a:p>
          <a:p>
            <a:pPr lvl="1"/>
            <a:endParaRPr lang="en-US" dirty="0"/>
          </a:p>
        </p:txBody>
      </p:sp>
      <p:pic>
        <p:nvPicPr>
          <p:cNvPr id="6146" name="Picture 2">
            <a:extLst>
              <a:ext uri="{FF2B5EF4-FFF2-40B4-BE49-F238E27FC236}">
                <a16:creationId xmlns:a16="http://schemas.microsoft.com/office/drawing/2014/main" id="{C49B0B6A-F0E9-FD9F-6703-E7618BECD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8828" y="2667447"/>
            <a:ext cx="59944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05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27012-2F61-5D27-30C5-E09B7F73B9A6}"/>
              </a:ext>
            </a:extLst>
          </p:cNvPr>
          <p:cNvSpPr>
            <a:spLocks noGrp="1"/>
          </p:cNvSpPr>
          <p:nvPr>
            <p:ph type="title"/>
          </p:nvPr>
        </p:nvSpPr>
        <p:spPr/>
        <p:txBody>
          <a:bodyPr/>
          <a:lstStyle/>
          <a:p>
            <a:r>
              <a:rPr lang="en-US" dirty="0"/>
              <a:t>Step 1 – Model Predicts</a:t>
            </a:r>
          </a:p>
        </p:txBody>
      </p:sp>
      <p:sp>
        <p:nvSpPr>
          <p:cNvPr id="3" name="Content Placeholder 2">
            <a:extLst>
              <a:ext uri="{FF2B5EF4-FFF2-40B4-BE49-F238E27FC236}">
                <a16:creationId xmlns:a16="http://schemas.microsoft.com/office/drawing/2014/main" id="{70E84F2A-1566-43FC-6989-A597B7CB5F06}"/>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52D20776-B35C-7F5E-15F2-0BDA8B3BE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650" y="1874138"/>
            <a:ext cx="53467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664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12D9-2EEA-6B26-9C1A-3CB73FF56BA1}"/>
              </a:ext>
            </a:extLst>
          </p:cNvPr>
          <p:cNvSpPr>
            <a:spLocks noGrp="1"/>
          </p:cNvSpPr>
          <p:nvPr>
            <p:ph type="title"/>
          </p:nvPr>
        </p:nvSpPr>
        <p:spPr/>
        <p:txBody>
          <a:bodyPr/>
          <a:lstStyle/>
          <a:p>
            <a:r>
              <a:rPr lang="en-US" dirty="0"/>
              <a:t>Step 2 – Correct Probabilities</a:t>
            </a:r>
          </a:p>
        </p:txBody>
      </p:sp>
      <p:sp>
        <p:nvSpPr>
          <p:cNvPr id="3" name="Content Placeholder 2">
            <a:extLst>
              <a:ext uri="{FF2B5EF4-FFF2-40B4-BE49-F238E27FC236}">
                <a16:creationId xmlns:a16="http://schemas.microsoft.com/office/drawing/2014/main" id="{45801940-B744-01D6-F66C-3B895D666559}"/>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0DCAF68D-49DA-091F-2BE2-024F53110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2012673"/>
            <a:ext cx="84328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53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E16C-6DF6-76DD-0532-A458AA361EB6}"/>
              </a:ext>
            </a:extLst>
          </p:cNvPr>
          <p:cNvSpPr>
            <a:spLocks noGrp="1"/>
          </p:cNvSpPr>
          <p:nvPr>
            <p:ph type="title"/>
          </p:nvPr>
        </p:nvSpPr>
        <p:spPr/>
        <p:txBody>
          <a:bodyPr/>
          <a:lstStyle/>
          <a:p>
            <a:r>
              <a:rPr lang="en-US" dirty="0"/>
              <a:t>Step 3 – Take Log</a:t>
            </a:r>
          </a:p>
        </p:txBody>
      </p:sp>
      <p:sp>
        <p:nvSpPr>
          <p:cNvPr id="3" name="Content Placeholder 2">
            <a:extLst>
              <a:ext uri="{FF2B5EF4-FFF2-40B4-BE49-F238E27FC236}">
                <a16:creationId xmlns:a16="http://schemas.microsoft.com/office/drawing/2014/main" id="{88A4E25A-1946-07F2-EE8D-FBE62010F679}"/>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0233E797-70FF-6441-37E5-069899539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2015732"/>
            <a:ext cx="97409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32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18E4-32A4-293B-B097-D328777A40C9}"/>
              </a:ext>
            </a:extLst>
          </p:cNvPr>
          <p:cNvSpPr>
            <a:spLocks noGrp="1"/>
          </p:cNvSpPr>
          <p:nvPr>
            <p:ph type="title"/>
          </p:nvPr>
        </p:nvSpPr>
        <p:spPr/>
        <p:txBody>
          <a:bodyPr/>
          <a:lstStyle/>
          <a:p>
            <a:r>
              <a:rPr lang="en-US" dirty="0"/>
              <a:t>Step 4 - Tally</a:t>
            </a:r>
          </a:p>
        </p:txBody>
      </p:sp>
      <p:sp>
        <p:nvSpPr>
          <p:cNvPr id="3" name="Content Placeholder 2">
            <a:extLst>
              <a:ext uri="{FF2B5EF4-FFF2-40B4-BE49-F238E27FC236}">
                <a16:creationId xmlns:a16="http://schemas.microsoft.com/office/drawing/2014/main" id="{ECF90631-3414-E953-0239-0B25C6A7C419}"/>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F98CE91E-D3C6-C9F4-4AFF-69EF8509E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316" y="2015732"/>
            <a:ext cx="3733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654F3EF-D44C-856A-9D4D-6486F9309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3797000"/>
            <a:ext cx="59944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056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7E5B-6A09-58CC-19AE-EFC13CF2B51E}"/>
              </a:ext>
            </a:extLst>
          </p:cNvPr>
          <p:cNvSpPr>
            <a:spLocks noGrp="1"/>
          </p:cNvSpPr>
          <p:nvPr>
            <p:ph type="title"/>
          </p:nvPr>
        </p:nvSpPr>
        <p:spPr/>
        <p:txBody>
          <a:bodyPr/>
          <a:lstStyle/>
          <a:p>
            <a:r>
              <a:rPr lang="en-US" dirty="0"/>
              <a:t>Step 5 – Gradient Descent Update Weights</a:t>
            </a:r>
          </a:p>
        </p:txBody>
      </p:sp>
      <p:sp>
        <p:nvSpPr>
          <p:cNvPr id="3" name="Content Placeholder 2">
            <a:extLst>
              <a:ext uri="{FF2B5EF4-FFF2-40B4-BE49-F238E27FC236}">
                <a16:creationId xmlns:a16="http://schemas.microsoft.com/office/drawing/2014/main" id="{3E06FE00-F69F-EAA9-2199-86360F9645F8}"/>
              </a:ext>
            </a:extLst>
          </p:cNvPr>
          <p:cNvSpPr>
            <a:spLocks noGrp="1"/>
          </p:cNvSpPr>
          <p:nvPr>
            <p:ph idx="1"/>
          </p:nvPr>
        </p:nvSpPr>
        <p:spPr/>
        <p:txBody>
          <a:bodyPr/>
          <a:lstStyle/>
          <a:p>
            <a:endParaRPr lang="en-US"/>
          </a:p>
        </p:txBody>
      </p:sp>
      <p:pic>
        <p:nvPicPr>
          <p:cNvPr id="10242" name="Picture 2" descr="python - Logistic Regression Gradient Descent - Stack Overflow">
            <a:extLst>
              <a:ext uri="{FF2B5EF4-FFF2-40B4-BE49-F238E27FC236}">
                <a16:creationId xmlns:a16="http://schemas.microsoft.com/office/drawing/2014/main" id="{AAA5B088-E85F-5B35-AF6A-430DAF278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38" y="1522654"/>
            <a:ext cx="10623054" cy="533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87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CEBB9-6E8A-B5AE-C891-C7FFF498CDA0}"/>
              </a:ext>
            </a:extLst>
          </p:cNvPr>
          <p:cNvSpPr>
            <a:spLocks noGrp="1"/>
          </p:cNvSpPr>
          <p:nvPr>
            <p:ph type="title"/>
          </p:nvPr>
        </p:nvSpPr>
        <p:spPr/>
        <p:txBody>
          <a:bodyPr/>
          <a:lstStyle/>
          <a:p>
            <a:r>
              <a:rPr lang="en-US" dirty="0"/>
              <a:t>Gradient Descent – One step</a:t>
            </a:r>
          </a:p>
        </p:txBody>
      </p:sp>
      <p:sp>
        <p:nvSpPr>
          <p:cNvPr id="3" name="Content Placeholder 2">
            <a:extLst>
              <a:ext uri="{FF2B5EF4-FFF2-40B4-BE49-F238E27FC236}">
                <a16:creationId xmlns:a16="http://schemas.microsoft.com/office/drawing/2014/main" id="{486451EF-B162-E257-286C-64681CBE75B0}"/>
              </a:ext>
            </a:extLst>
          </p:cNvPr>
          <p:cNvSpPr>
            <a:spLocks noGrp="1"/>
          </p:cNvSpPr>
          <p:nvPr>
            <p:ph idx="1"/>
          </p:nvPr>
        </p:nvSpPr>
        <p:spPr>
          <a:xfrm>
            <a:off x="188843" y="1853754"/>
            <a:ext cx="10866012" cy="4288629"/>
          </a:xfrm>
        </p:spPr>
        <p:txBody>
          <a:bodyPr>
            <a:normAutofit fontScale="92500" lnSpcReduction="20000"/>
          </a:bodyPr>
          <a:lstStyle/>
          <a:p>
            <a:r>
              <a:rPr lang="en-US" dirty="0"/>
              <a:t>Theta = weights. (e.g. slopes and intercept). </a:t>
            </a:r>
          </a:p>
          <a:p>
            <a:r>
              <a:rPr lang="en-US" dirty="0"/>
              <a:t>Alpha = learning rate. (HP)</a:t>
            </a:r>
          </a:p>
          <a:p>
            <a:r>
              <a:rPr lang="en-US" dirty="0" err="1"/>
              <a:t>X,y</a:t>
            </a:r>
            <a:r>
              <a:rPr lang="en-US" dirty="0"/>
              <a:t>, = features, target. </a:t>
            </a:r>
          </a:p>
          <a:p>
            <a:r>
              <a:rPr lang="en-US" dirty="0"/>
              <a:t>H = post activation prediction value. </a:t>
            </a:r>
          </a:p>
          <a:p>
            <a:pPr lvl="1"/>
            <a:r>
              <a:rPr lang="en-US" dirty="0"/>
              <a:t>The result of the current model’s prediction.</a:t>
            </a:r>
          </a:p>
          <a:p>
            <a:r>
              <a:rPr lang="en-US" dirty="0"/>
              <a:t>Grad = gradients:</a:t>
            </a:r>
          </a:p>
          <a:p>
            <a:pPr lvl="1"/>
            <a:r>
              <a:rPr lang="en-US" dirty="0"/>
              <a:t>Matrix multiplication, this is the partial derivative step. </a:t>
            </a:r>
          </a:p>
          <a:p>
            <a:pPr lvl="1"/>
            <a:r>
              <a:rPr lang="en-US" dirty="0"/>
              <a:t>The calculus magic part – cost with respect to weights. </a:t>
            </a:r>
          </a:p>
          <a:p>
            <a:pPr lvl="1"/>
            <a:r>
              <a:rPr lang="en-US" dirty="0"/>
              <a:t>We take the total cost (error), and ”assign” responsibility to weights by this step. </a:t>
            </a:r>
          </a:p>
          <a:p>
            <a:pPr lvl="1"/>
            <a:r>
              <a:rPr lang="en-US" dirty="0"/>
              <a:t>Weights are then updated to lower the overall cost, the next round will predict with the new weights…</a:t>
            </a:r>
          </a:p>
          <a:p>
            <a:r>
              <a:rPr lang="en-US" dirty="0"/>
              <a:t>FYI for now, becomes more important to understand with neural networks. </a:t>
            </a:r>
          </a:p>
        </p:txBody>
      </p:sp>
      <p:pic>
        <p:nvPicPr>
          <p:cNvPr id="4" name="Picture 3">
            <a:extLst>
              <a:ext uri="{FF2B5EF4-FFF2-40B4-BE49-F238E27FC236}">
                <a16:creationId xmlns:a16="http://schemas.microsoft.com/office/drawing/2014/main" id="{99C74A3E-089C-E9D1-12B2-DD666EEEE09C}"/>
              </a:ext>
            </a:extLst>
          </p:cNvPr>
          <p:cNvPicPr>
            <a:picLocks noChangeAspect="1"/>
          </p:cNvPicPr>
          <p:nvPr/>
        </p:nvPicPr>
        <p:blipFill>
          <a:blip r:embed="rId2"/>
          <a:stretch>
            <a:fillRect/>
          </a:stretch>
        </p:blipFill>
        <p:spPr>
          <a:xfrm>
            <a:off x="5591342" y="1853754"/>
            <a:ext cx="7200317" cy="2291010"/>
          </a:xfrm>
          <a:prstGeom prst="rect">
            <a:avLst/>
          </a:prstGeom>
        </p:spPr>
      </p:pic>
    </p:spTree>
    <p:extLst>
      <p:ext uri="{BB962C8B-B14F-4D97-AF65-F5344CB8AC3E}">
        <p14:creationId xmlns:p14="http://schemas.microsoft.com/office/powerpoint/2010/main" val="234418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7E5B-6A09-58CC-19AE-EFC13CF2B51E}"/>
              </a:ext>
            </a:extLst>
          </p:cNvPr>
          <p:cNvSpPr>
            <a:spLocks noGrp="1"/>
          </p:cNvSpPr>
          <p:nvPr>
            <p:ph type="title"/>
          </p:nvPr>
        </p:nvSpPr>
        <p:spPr/>
        <p:txBody>
          <a:bodyPr/>
          <a:lstStyle/>
          <a:p>
            <a:r>
              <a:rPr lang="en-US" dirty="0"/>
              <a:t>Step 5 – Gradient Descent Update Weights</a:t>
            </a:r>
          </a:p>
        </p:txBody>
      </p:sp>
      <p:sp>
        <p:nvSpPr>
          <p:cNvPr id="3" name="Content Placeholder 2">
            <a:extLst>
              <a:ext uri="{FF2B5EF4-FFF2-40B4-BE49-F238E27FC236}">
                <a16:creationId xmlns:a16="http://schemas.microsoft.com/office/drawing/2014/main" id="{3E06FE00-F69F-EAA9-2199-86360F9645F8}"/>
              </a:ext>
            </a:extLst>
          </p:cNvPr>
          <p:cNvSpPr>
            <a:spLocks noGrp="1"/>
          </p:cNvSpPr>
          <p:nvPr>
            <p:ph idx="1"/>
          </p:nvPr>
        </p:nvSpPr>
        <p:spPr/>
        <p:txBody>
          <a:bodyPr/>
          <a:lstStyle/>
          <a:p>
            <a:endParaRPr lang="en-US"/>
          </a:p>
        </p:txBody>
      </p:sp>
      <p:pic>
        <p:nvPicPr>
          <p:cNvPr id="14338" name="Picture 2" descr="Derivative the Gradient Descent of Linear and Logistic Regression">
            <a:extLst>
              <a:ext uri="{FF2B5EF4-FFF2-40B4-BE49-F238E27FC236}">
                <a16:creationId xmlns:a16="http://schemas.microsoft.com/office/drawing/2014/main" id="{703AE311-A989-A1F8-D078-CA8C161BF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9" y="1853753"/>
            <a:ext cx="12170808" cy="486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00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pic>
        <p:nvPicPr>
          <p:cNvPr id="12297" name="Picture 1229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299" name="Straight Connector 1229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301" name="Straight Connector 1230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2303" name="Rectangle 12302">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5" name="Rectangle 12304">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25D7E5B-6A09-58CC-19AE-EFC13CF2B51E}"/>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3700"/>
              <a:t>Step 5 – Gradient Descent Update Weights</a:t>
            </a:r>
          </a:p>
        </p:txBody>
      </p:sp>
      <p:cxnSp>
        <p:nvCxnSpPr>
          <p:cNvPr id="12307" name="Straight Connector 12306">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309" name="Picture 12308">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311" name="Straight Connector 12310">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2290" name="Picture 2" descr="Gradient Descent in Linear Regression - GeeksforGeeks">
            <a:extLst>
              <a:ext uri="{FF2B5EF4-FFF2-40B4-BE49-F238E27FC236}">
                <a16:creationId xmlns:a16="http://schemas.microsoft.com/office/drawing/2014/main" id="{F1AD961B-56CB-1101-FEA2-BF8937CB79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166549" y="-26552"/>
            <a:ext cx="4447905" cy="689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77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A943-75D1-749B-7815-A2805840E365}"/>
              </a:ext>
            </a:extLst>
          </p:cNvPr>
          <p:cNvSpPr>
            <a:spLocks noGrp="1"/>
          </p:cNvSpPr>
          <p:nvPr>
            <p:ph type="title"/>
          </p:nvPr>
        </p:nvSpPr>
        <p:spPr/>
        <p:txBody>
          <a:bodyPr/>
          <a:lstStyle/>
          <a:p>
            <a:r>
              <a:rPr lang="en-US" dirty="0"/>
              <a:t>Classification and Gradient Descent</a:t>
            </a:r>
          </a:p>
        </p:txBody>
      </p:sp>
      <p:sp>
        <p:nvSpPr>
          <p:cNvPr id="3" name="Content Placeholder 2">
            <a:extLst>
              <a:ext uri="{FF2B5EF4-FFF2-40B4-BE49-F238E27FC236}">
                <a16:creationId xmlns:a16="http://schemas.microsoft.com/office/drawing/2014/main" id="{D4EB538B-529A-94C2-D8DC-EFC7EE72FFD5}"/>
              </a:ext>
            </a:extLst>
          </p:cNvPr>
          <p:cNvSpPr>
            <a:spLocks noGrp="1"/>
          </p:cNvSpPr>
          <p:nvPr>
            <p:ph idx="1"/>
          </p:nvPr>
        </p:nvSpPr>
        <p:spPr/>
        <p:txBody>
          <a:bodyPr/>
          <a:lstStyle/>
          <a:p>
            <a:r>
              <a:rPr lang="en-US" dirty="0"/>
              <a:t>The process of gradient descent </a:t>
            </a:r>
          </a:p>
        </p:txBody>
      </p:sp>
    </p:spTree>
    <p:extLst>
      <p:ext uri="{BB962C8B-B14F-4D97-AF65-F5344CB8AC3E}">
        <p14:creationId xmlns:p14="http://schemas.microsoft.com/office/powerpoint/2010/main" val="1668913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86409" y="1196655"/>
            <a:ext cx="8473478" cy="503758"/>
          </a:xfrm>
          <a:prstGeom prst="rect">
            <a:avLst/>
          </a:prstGeom>
        </p:spPr>
        <p:txBody>
          <a:bodyPr vert="horz" wrap="square" lIns="0" tIns="11206" rIns="0" bIns="0" rtlCol="0" anchor="t">
            <a:spAutoFit/>
          </a:bodyPr>
          <a:lstStyle/>
          <a:p>
            <a:pPr marL="443215">
              <a:lnSpc>
                <a:spcPct val="100000"/>
              </a:lnSpc>
              <a:spcBef>
                <a:spcPts val="88"/>
              </a:spcBef>
            </a:pPr>
            <a:r>
              <a:rPr spc="-18" dirty="0">
                <a:solidFill>
                  <a:srgbClr val="1F2A5C"/>
                </a:solidFill>
              </a:rPr>
              <a:t>How</a:t>
            </a:r>
            <a:r>
              <a:rPr spc="-141" dirty="0">
                <a:solidFill>
                  <a:srgbClr val="1F2A5C"/>
                </a:solidFill>
              </a:rPr>
              <a:t> </a:t>
            </a:r>
            <a:r>
              <a:rPr spc="-35" dirty="0">
                <a:solidFill>
                  <a:srgbClr val="1F2A5C"/>
                </a:solidFill>
              </a:rPr>
              <a:t>Are</a:t>
            </a:r>
            <a:r>
              <a:rPr spc="-137" dirty="0">
                <a:solidFill>
                  <a:srgbClr val="1F2A5C"/>
                </a:solidFill>
              </a:rPr>
              <a:t> </a:t>
            </a:r>
            <a:r>
              <a:rPr spc="-40" dirty="0">
                <a:solidFill>
                  <a:srgbClr val="1F2A5C"/>
                </a:solidFill>
              </a:rPr>
              <a:t>Things</a:t>
            </a:r>
            <a:r>
              <a:rPr spc="-141" dirty="0">
                <a:solidFill>
                  <a:srgbClr val="1F2A5C"/>
                </a:solidFill>
              </a:rPr>
              <a:t> </a:t>
            </a:r>
            <a:r>
              <a:rPr spc="-31" dirty="0">
                <a:solidFill>
                  <a:srgbClr val="1F2A5C"/>
                </a:solidFill>
              </a:rPr>
              <a:t>Learned?</a:t>
            </a:r>
          </a:p>
        </p:txBody>
      </p:sp>
      <p:sp>
        <p:nvSpPr>
          <p:cNvPr id="5" name="object 5"/>
          <p:cNvSpPr txBox="1"/>
          <p:nvPr/>
        </p:nvSpPr>
        <p:spPr>
          <a:xfrm>
            <a:off x="1108727" y="1886628"/>
            <a:ext cx="7851691" cy="1688313"/>
          </a:xfrm>
          <a:prstGeom prst="rect">
            <a:avLst/>
          </a:prstGeom>
        </p:spPr>
        <p:txBody>
          <a:bodyPr vert="horz" wrap="square" lIns="0" tIns="11206" rIns="0" bIns="0" rtlCol="0">
            <a:spAutoFit/>
          </a:bodyPr>
          <a:lstStyle/>
          <a:p>
            <a:pPr marL="144564" indent="-140081">
              <a:spcBef>
                <a:spcPts val="88"/>
              </a:spcBef>
              <a:buClr>
                <a:srgbClr val="295A91"/>
              </a:buClr>
              <a:buSzPct val="96153"/>
              <a:buFont typeface="Wingdings"/>
              <a:buChar char=""/>
              <a:tabLst>
                <a:tab pos="144564" algn="l"/>
              </a:tabLst>
            </a:pPr>
            <a:r>
              <a:rPr sz="2294" spc="-9" dirty="0">
                <a:solidFill>
                  <a:srgbClr val="030404"/>
                </a:solidFill>
                <a:latin typeface="Calibri"/>
                <a:cs typeface="Calibri"/>
              </a:rPr>
              <a:t>Memorization</a:t>
            </a:r>
            <a:endParaRPr sz="2294" dirty="0">
              <a:latin typeface="Calibri"/>
              <a:cs typeface="Calibri"/>
            </a:endParaRPr>
          </a:p>
          <a:p>
            <a:pPr marL="522204" indent="-342900">
              <a:spcBef>
                <a:spcPts val="88"/>
              </a:spcBef>
              <a:buFont typeface="Wingdings" panose="05000000000000000000" pitchFamily="2" charset="2"/>
              <a:buChar char="q"/>
            </a:pPr>
            <a:r>
              <a:rPr sz="2118" dirty="0">
                <a:solidFill>
                  <a:srgbClr val="030404"/>
                </a:solidFill>
                <a:latin typeface="Calibri"/>
                <a:cs typeface="Calibri"/>
              </a:rPr>
              <a:t>Accumulation</a:t>
            </a:r>
            <a:r>
              <a:rPr sz="2118" spc="-115" dirty="0">
                <a:solidFill>
                  <a:srgbClr val="030404"/>
                </a:solidFill>
                <a:latin typeface="Calibri"/>
                <a:cs typeface="Calibri"/>
              </a:rPr>
              <a:t> </a:t>
            </a:r>
            <a:r>
              <a:rPr sz="2118" dirty="0">
                <a:solidFill>
                  <a:srgbClr val="030404"/>
                </a:solidFill>
                <a:latin typeface="Calibri"/>
                <a:cs typeface="Calibri"/>
              </a:rPr>
              <a:t>of</a:t>
            </a:r>
            <a:r>
              <a:rPr sz="2118" spc="-53" dirty="0">
                <a:solidFill>
                  <a:srgbClr val="030404"/>
                </a:solidFill>
                <a:latin typeface="Calibri"/>
                <a:cs typeface="Calibri"/>
              </a:rPr>
              <a:t> </a:t>
            </a:r>
            <a:r>
              <a:rPr sz="2118" dirty="0">
                <a:solidFill>
                  <a:srgbClr val="030404"/>
                </a:solidFill>
                <a:latin typeface="Calibri"/>
                <a:cs typeface="Calibri"/>
              </a:rPr>
              <a:t>individual</a:t>
            </a:r>
            <a:r>
              <a:rPr sz="2118" spc="-49" dirty="0">
                <a:solidFill>
                  <a:srgbClr val="030404"/>
                </a:solidFill>
                <a:latin typeface="Calibri"/>
                <a:cs typeface="Calibri"/>
              </a:rPr>
              <a:t> </a:t>
            </a:r>
            <a:r>
              <a:rPr sz="2118" spc="-9" dirty="0">
                <a:solidFill>
                  <a:srgbClr val="030404"/>
                </a:solidFill>
                <a:latin typeface="Calibri"/>
                <a:cs typeface="Calibri"/>
              </a:rPr>
              <a:t>facts</a:t>
            </a:r>
            <a:endParaRPr sz="2118" dirty="0">
              <a:latin typeface="Calibri"/>
              <a:cs typeface="Calibri"/>
            </a:endParaRPr>
          </a:p>
          <a:p>
            <a:pPr marL="179304">
              <a:spcBef>
                <a:spcPts val="282"/>
              </a:spcBef>
            </a:pPr>
            <a:r>
              <a:rPr sz="2118" dirty="0">
                <a:solidFill>
                  <a:srgbClr val="030404"/>
                </a:solidFill>
                <a:latin typeface="Calibri"/>
                <a:cs typeface="Calibri"/>
              </a:rPr>
              <a:t>Limited</a:t>
            </a:r>
            <a:r>
              <a:rPr sz="2118" spc="-66" dirty="0">
                <a:solidFill>
                  <a:srgbClr val="030404"/>
                </a:solidFill>
                <a:latin typeface="Calibri"/>
                <a:cs typeface="Calibri"/>
              </a:rPr>
              <a:t> </a:t>
            </a:r>
            <a:r>
              <a:rPr sz="2118" spc="-22" dirty="0">
                <a:solidFill>
                  <a:srgbClr val="030404"/>
                </a:solidFill>
                <a:latin typeface="Calibri"/>
                <a:cs typeface="Calibri"/>
              </a:rPr>
              <a:t>by</a:t>
            </a:r>
            <a:endParaRPr sz="2118" dirty="0">
              <a:latin typeface="Calibri"/>
              <a:cs typeface="Calibri"/>
            </a:endParaRPr>
          </a:p>
          <a:p>
            <a:pPr marL="633151" marR="1325166" indent="-285750">
              <a:lnSpc>
                <a:spcPts val="2471"/>
              </a:lnSpc>
              <a:spcBef>
                <a:spcPts val="18"/>
              </a:spcBef>
              <a:buFont typeface="Wingdings" panose="05000000000000000000" pitchFamily="2" charset="2"/>
              <a:buChar char="v"/>
            </a:pPr>
            <a:r>
              <a:rPr sz="1765" dirty="0">
                <a:solidFill>
                  <a:srgbClr val="030404"/>
                </a:solidFill>
                <a:latin typeface="Calibri"/>
                <a:cs typeface="Calibri"/>
              </a:rPr>
              <a:t>Time</a:t>
            </a:r>
            <a:r>
              <a:rPr sz="1765" spc="-26" dirty="0">
                <a:solidFill>
                  <a:srgbClr val="030404"/>
                </a:solidFill>
                <a:latin typeface="Calibri"/>
                <a:cs typeface="Calibri"/>
              </a:rPr>
              <a:t> </a:t>
            </a:r>
            <a:r>
              <a:rPr sz="1765" dirty="0">
                <a:solidFill>
                  <a:srgbClr val="030404"/>
                </a:solidFill>
                <a:latin typeface="Calibri"/>
                <a:cs typeface="Calibri"/>
              </a:rPr>
              <a:t>to</a:t>
            </a:r>
            <a:r>
              <a:rPr sz="1765" spc="-31" dirty="0">
                <a:solidFill>
                  <a:srgbClr val="030404"/>
                </a:solidFill>
                <a:latin typeface="Calibri"/>
                <a:cs typeface="Calibri"/>
              </a:rPr>
              <a:t> </a:t>
            </a:r>
            <a:r>
              <a:rPr sz="1765" dirty="0">
                <a:solidFill>
                  <a:srgbClr val="030404"/>
                </a:solidFill>
                <a:latin typeface="Calibri"/>
                <a:cs typeface="Calibri"/>
              </a:rPr>
              <a:t>observe</a:t>
            </a:r>
            <a:r>
              <a:rPr sz="1765" spc="-26" dirty="0">
                <a:solidFill>
                  <a:srgbClr val="030404"/>
                </a:solidFill>
                <a:latin typeface="Calibri"/>
                <a:cs typeface="Calibri"/>
              </a:rPr>
              <a:t> </a:t>
            </a:r>
            <a:r>
              <a:rPr sz="1765" spc="-9" dirty="0">
                <a:solidFill>
                  <a:srgbClr val="030404"/>
                </a:solidFill>
                <a:latin typeface="Calibri"/>
                <a:cs typeface="Calibri"/>
              </a:rPr>
              <a:t>facts </a:t>
            </a:r>
            <a:endParaRPr lang="en-CA" sz="1765" spc="-9" dirty="0">
              <a:solidFill>
                <a:srgbClr val="030404"/>
              </a:solidFill>
              <a:latin typeface="Calibri"/>
              <a:cs typeface="Calibri"/>
            </a:endParaRPr>
          </a:p>
          <a:p>
            <a:pPr marL="633151" marR="1325166" indent="-285750">
              <a:lnSpc>
                <a:spcPts val="2471"/>
              </a:lnSpc>
              <a:spcBef>
                <a:spcPts val="18"/>
              </a:spcBef>
              <a:buFont typeface="Wingdings" panose="05000000000000000000" pitchFamily="2" charset="2"/>
              <a:buChar char="v"/>
            </a:pPr>
            <a:r>
              <a:rPr sz="1765" dirty="0">
                <a:solidFill>
                  <a:srgbClr val="030404"/>
                </a:solidFill>
                <a:latin typeface="Calibri"/>
                <a:cs typeface="Calibri"/>
              </a:rPr>
              <a:t>Memory</a:t>
            </a:r>
            <a:r>
              <a:rPr sz="1765" spc="-13" dirty="0">
                <a:solidFill>
                  <a:srgbClr val="030404"/>
                </a:solidFill>
                <a:latin typeface="Calibri"/>
                <a:cs typeface="Calibri"/>
              </a:rPr>
              <a:t> </a:t>
            </a:r>
            <a:r>
              <a:rPr sz="1765" dirty="0">
                <a:solidFill>
                  <a:srgbClr val="030404"/>
                </a:solidFill>
                <a:latin typeface="Calibri"/>
                <a:cs typeface="Calibri"/>
              </a:rPr>
              <a:t>to</a:t>
            </a:r>
            <a:r>
              <a:rPr sz="1765" spc="-18" dirty="0">
                <a:solidFill>
                  <a:srgbClr val="030404"/>
                </a:solidFill>
                <a:latin typeface="Calibri"/>
                <a:cs typeface="Calibri"/>
              </a:rPr>
              <a:t> </a:t>
            </a:r>
            <a:r>
              <a:rPr sz="1765" dirty="0">
                <a:solidFill>
                  <a:srgbClr val="030404"/>
                </a:solidFill>
                <a:latin typeface="Calibri"/>
                <a:cs typeface="Calibri"/>
              </a:rPr>
              <a:t>store</a:t>
            </a:r>
            <a:r>
              <a:rPr sz="1765" spc="-13" dirty="0">
                <a:solidFill>
                  <a:srgbClr val="030404"/>
                </a:solidFill>
                <a:latin typeface="Calibri"/>
                <a:cs typeface="Calibri"/>
              </a:rPr>
              <a:t> </a:t>
            </a:r>
            <a:r>
              <a:rPr sz="1765" spc="-9" dirty="0">
                <a:solidFill>
                  <a:srgbClr val="030404"/>
                </a:solidFill>
                <a:latin typeface="Calibri"/>
                <a:cs typeface="Calibri"/>
              </a:rPr>
              <a:t>facts</a:t>
            </a:r>
            <a:endParaRPr sz="1765" dirty="0">
              <a:latin typeface="Calibri"/>
              <a:cs typeface="Calibri"/>
            </a:endParaRPr>
          </a:p>
        </p:txBody>
      </p:sp>
      <p:sp>
        <p:nvSpPr>
          <p:cNvPr id="6" name="object 6"/>
          <p:cNvSpPr txBox="1"/>
          <p:nvPr/>
        </p:nvSpPr>
        <p:spPr>
          <a:xfrm>
            <a:off x="6874244" y="2594663"/>
            <a:ext cx="2781300" cy="366658"/>
          </a:xfrm>
          <a:prstGeom prst="rect">
            <a:avLst/>
          </a:prstGeom>
          <a:ln w="9525">
            <a:solidFill>
              <a:srgbClr val="3D57A3"/>
            </a:solidFill>
          </a:ln>
        </p:spPr>
        <p:txBody>
          <a:bodyPr vert="horz" wrap="square" lIns="0" tIns="40341" rIns="0" bIns="0" rtlCol="0">
            <a:spAutoFit/>
          </a:bodyPr>
          <a:lstStyle/>
          <a:p>
            <a:pPr marL="80126">
              <a:spcBef>
                <a:spcPts val="318"/>
              </a:spcBef>
            </a:pPr>
            <a:r>
              <a:rPr sz="2118" dirty="0">
                <a:solidFill>
                  <a:srgbClr val="030404"/>
                </a:solidFill>
                <a:latin typeface="Calibri"/>
                <a:cs typeface="Calibri"/>
              </a:rPr>
              <a:t>Declarative</a:t>
            </a:r>
            <a:r>
              <a:rPr sz="2118" spc="-106" dirty="0">
                <a:solidFill>
                  <a:srgbClr val="030404"/>
                </a:solidFill>
                <a:latin typeface="Calibri"/>
                <a:cs typeface="Calibri"/>
              </a:rPr>
              <a:t> </a:t>
            </a:r>
            <a:r>
              <a:rPr sz="2118" spc="-9" dirty="0">
                <a:solidFill>
                  <a:srgbClr val="030404"/>
                </a:solidFill>
                <a:latin typeface="Calibri"/>
                <a:cs typeface="Calibri"/>
              </a:rPr>
              <a:t>knowledge</a:t>
            </a:r>
            <a:endParaRPr sz="2118" dirty="0">
              <a:latin typeface="Calibri"/>
              <a:cs typeface="Calibri"/>
            </a:endParaRPr>
          </a:p>
        </p:txBody>
      </p:sp>
      <p:sp>
        <p:nvSpPr>
          <p:cNvPr id="7" name="object 7"/>
          <p:cNvSpPr txBox="1"/>
          <p:nvPr/>
        </p:nvSpPr>
        <p:spPr>
          <a:xfrm>
            <a:off x="6978587" y="4243195"/>
            <a:ext cx="2781300" cy="366657"/>
          </a:xfrm>
          <a:prstGeom prst="rect">
            <a:avLst/>
          </a:prstGeom>
          <a:ln w="9525">
            <a:solidFill>
              <a:srgbClr val="3D57A3"/>
            </a:solidFill>
          </a:ln>
        </p:spPr>
        <p:txBody>
          <a:bodyPr vert="horz" wrap="square" lIns="0" tIns="40340" rIns="0" bIns="0" rtlCol="0">
            <a:spAutoFit/>
          </a:bodyPr>
          <a:lstStyle/>
          <a:p>
            <a:pPr marL="80126">
              <a:spcBef>
                <a:spcPts val="317"/>
              </a:spcBef>
            </a:pPr>
            <a:r>
              <a:rPr sz="2118" dirty="0">
                <a:solidFill>
                  <a:srgbClr val="030404"/>
                </a:solidFill>
                <a:latin typeface="Calibri"/>
                <a:cs typeface="Calibri"/>
              </a:rPr>
              <a:t>Imperative</a:t>
            </a:r>
            <a:r>
              <a:rPr sz="2118" spc="-101" dirty="0">
                <a:solidFill>
                  <a:srgbClr val="030404"/>
                </a:solidFill>
                <a:latin typeface="Calibri"/>
                <a:cs typeface="Calibri"/>
              </a:rPr>
              <a:t> </a:t>
            </a:r>
            <a:r>
              <a:rPr sz="2118" spc="-9" dirty="0">
                <a:solidFill>
                  <a:srgbClr val="030404"/>
                </a:solidFill>
                <a:latin typeface="Calibri"/>
                <a:cs typeface="Calibri"/>
              </a:rPr>
              <a:t>knowledge</a:t>
            </a:r>
            <a:endParaRPr sz="2118" dirty="0">
              <a:latin typeface="Calibri"/>
              <a:cs typeface="Calibri"/>
            </a:endParaRPr>
          </a:p>
        </p:txBody>
      </p:sp>
      <p:sp>
        <p:nvSpPr>
          <p:cNvPr id="8" name="object 8"/>
          <p:cNvSpPr txBox="1"/>
          <p:nvPr/>
        </p:nvSpPr>
        <p:spPr>
          <a:xfrm>
            <a:off x="1018309" y="3891030"/>
            <a:ext cx="11097491" cy="2274936"/>
          </a:xfrm>
          <a:prstGeom prst="rect">
            <a:avLst/>
          </a:prstGeom>
        </p:spPr>
        <p:txBody>
          <a:bodyPr vert="horz" wrap="square" lIns="0" tIns="59391" rIns="0" bIns="0" rtlCol="0">
            <a:spAutoFit/>
          </a:bodyPr>
          <a:lstStyle/>
          <a:p>
            <a:pPr marL="144564" indent="-140081">
              <a:spcBef>
                <a:spcPts val="1041"/>
              </a:spcBef>
              <a:buClr>
                <a:srgbClr val="295A91"/>
              </a:buClr>
              <a:buSzPct val="96153"/>
              <a:buFont typeface="Wingdings"/>
              <a:buChar char=""/>
              <a:tabLst>
                <a:tab pos="144564" algn="l"/>
              </a:tabLst>
            </a:pPr>
            <a:r>
              <a:rPr lang="en-US" sz="2294" spc="-9" dirty="0">
                <a:solidFill>
                  <a:srgbClr val="030404"/>
                </a:solidFill>
                <a:latin typeface="Calibri"/>
                <a:cs typeface="Calibri"/>
              </a:rPr>
              <a:t>Generalization</a:t>
            </a:r>
            <a:endParaRPr lang="en-US" sz="2294" dirty="0">
              <a:latin typeface="Calibri"/>
              <a:cs typeface="Calibri"/>
            </a:endParaRPr>
          </a:p>
          <a:p>
            <a:pPr marL="522204" indent="-342900">
              <a:spcBef>
                <a:spcPts val="88"/>
              </a:spcBef>
              <a:buFont typeface="Wingdings" panose="05000000000000000000" pitchFamily="2" charset="2"/>
              <a:buChar char="q"/>
            </a:pPr>
            <a:r>
              <a:rPr lang="en-US" sz="2118" dirty="0">
                <a:solidFill>
                  <a:srgbClr val="030404"/>
                </a:solidFill>
                <a:latin typeface="Calibri"/>
                <a:cs typeface="Calibri"/>
              </a:rPr>
              <a:t>Deduce</a:t>
            </a:r>
            <a:r>
              <a:rPr lang="en-US" sz="2118" spc="-49" dirty="0">
                <a:solidFill>
                  <a:srgbClr val="030404"/>
                </a:solidFill>
                <a:latin typeface="Calibri"/>
                <a:cs typeface="Calibri"/>
              </a:rPr>
              <a:t> </a:t>
            </a:r>
            <a:r>
              <a:rPr lang="en-US" sz="2118" dirty="0">
                <a:solidFill>
                  <a:srgbClr val="030404"/>
                </a:solidFill>
                <a:latin typeface="Calibri"/>
                <a:cs typeface="Calibri"/>
              </a:rPr>
              <a:t>new</a:t>
            </a:r>
            <a:r>
              <a:rPr lang="en-US" sz="2118" spc="-26" dirty="0">
                <a:solidFill>
                  <a:srgbClr val="030404"/>
                </a:solidFill>
                <a:latin typeface="Calibri"/>
                <a:cs typeface="Calibri"/>
              </a:rPr>
              <a:t> </a:t>
            </a:r>
            <a:r>
              <a:rPr lang="en-US" sz="2118" dirty="0">
                <a:solidFill>
                  <a:srgbClr val="030404"/>
                </a:solidFill>
                <a:latin typeface="Calibri"/>
                <a:cs typeface="Calibri"/>
              </a:rPr>
              <a:t>facts</a:t>
            </a:r>
            <a:r>
              <a:rPr lang="en-US" sz="2118" spc="-26" dirty="0">
                <a:solidFill>
                  <a:srgbClr val="030404"/>
                </a:solidFill>
                <a:latin typeface="Calibri"/>
                <a:cs typeface="Calibri"/>
              </a:rPr>
              <a:t> </a:t>
            </a:r>
            <a:r>
              <a:rPr lang="en-US" sz="2118" dirty="0">
                <a:solidFill>
                  <a:srgbClr val="030404"/>
                </a:solidFill>
                <a:latin typeface="Calibri"/>
                <a:cs typeface="Calibri"/>
              </a:rPr>
              <a:t>from</a:t>
            </a:r>
            <a:r>
              <a:rPr lang="en-US" sz="2118" spc="-26" dirty="0">
                <a:solidFill>
                  <a:srgbClr val="030404"/>
                </a:solidFill>
                <a:latin typeface="Calibri"/>
                <a:cs typeface="Calibri"/>
              </a:rPr>
              <a:t> </a:t>
            </a:r>
            <a:r>
              <a:rPr lang="en-US" sz="2118" dirty="0">
                <a:solidFill>
                  <a:srgbClr val="030404"/>
                </a:solidFill>
                <a:latin typeface="Calibri"/>
                <a:cs typeface="Calibri"/>
              </a:rPr>
              <a:t>old</a:t>
            </a:r>
            <a:r>
              <a:rPr lang="en-US" sz="2118" spc="-22" dirty="0">
                <a:solidFill>
                  <a:srgbClr val="030404"/>
                </a:solidFill>
                <a:latin typeface="Calibri"/>
                <a:cs typeface="Calibri"/>
              </a:rPr>
              <a:t> </a:t>
            </a:r>
            <a:r>
              <a:rPr lang="en-US" sz="2118" spc="-9" dirty="0">
                <a:solidFill>
                  <a:srgbClr val="030404"/>
                </a:solidFill>
                <a:latin typeface="Calibri"/>
                <a:cs typeface="Calibri"/>
              </a:rPr>
              <a:t>facts</a:t>
            </a:r>
            <a:endParaRPr lang="en-US" sz="2118" dirty="0">
              <a:latin typeface="Calibri"/>
              <a:cs typeface="Calibri"/>
            </a:endParaRPr>
          </a:p>
          <a:p>
            <a:pPr marL="179304">
              <a:spcBef>
                <a:spcPts val="468"/>
              </a:spcBef>
            </a:pPr>
            <a:r>
              <a:rPr sz="2118" spc="40" dirty="0">
                <a:solidFill>
                  <a:srgbClr val="295A91"/>
                </a:solidFill>
                <a:latin typeface="Calibri"/>
                <a:cs typeface="Calibri"/>
              </a:rPr>
              <a:t> </a:t>
            </a:r>
            <a:r>
              <a:rPr sz="2118" dirty="0">
                <a:solidFill>
                  <a:srgbClr val="030404"/>
                </a:solidFill>
                <a:latin typeface="Calibri"/>
                <a:cs typeface="Calibri"/>
              </a:rPr>
              <a:t>Limited</a:t>
            </a:r>
            <a:r>
              <a:rPr sz="2118" spc="-66" dirty="0">
                <a:solidFill>
                  <a:srgbClr val="030404"/>
                </a:solidFill>
                <a:latin typeface="Calibri"/>
                <a:cs typeface="Calibri"/>
              </a:rPr>
              <a:t> </a:t>
            </a:r>
            <a:r>
              <a:rPr sz="2118" dirty="0">
                <a:solidFill>
                  <a:srgbClr val="030404"/>
                </a:solidFill>
                <a:latin typeface="Calibri"/>
                <a:cs typeface="Calibri"/>
              </a:rPr>
              <a:t>by</a:t>
            </a:r>
            <a:r>
              <a:rPr sz="2118" spc="-35" dirty="0">
                <a:solidFill>
                  <a:srgbClr val="030404"/>
                </a:solidFill>
                <a:latin typeface="Calibri"/>
                <a:cs typeface="Calibri"/>
              </a:rPr>
              <a:t> </a:t>
            </a:r>
            <a:r>
              <a:rPr sz="2118" dirty="0">
                <a:solidFill>
                  <a:srgbClr val="030404"/>
                </a:solidFill>
                <a:latin typeface="Calibri"/>
                <a:cs typeface="Calibri"/>
              </a:rPr>
              <a:t>accuracy</a:t>
            </a:r>
            <a:r>
              <a:rPr sz="2118" spc="-35" dirty="0">
                <a:solidFill>
                  <a:srgbClr val="030404"/>
                </a:solidFill>
                <a:latin typeface="Calibri"/>
                <a:cs typeface="Calibri"/>
              </a:rPr>
              <a:t> </a:t>
            </a:r>
            <a:r>
              <a:rPr sz="2118" dirty="0">
                <a:solidFill>
                  <a:srgbClr val="030404"/>
                </a:solidFill>
                <a:latin typeface="Calibri"/>
                <a:cs typeface="Calibri"/>
              </a:rPr>
              <a:t>of</a:t>
            </a:r>
            <a:r>
              <a:rPr sz="2118" spc="-31" dirty="0">
                <a:solidFill>
                  <a:srgbClr val="030404"/>
                </a:solidFill>
                <a:latin typeface="Calibri"/>
                <a:cs typeface="Calibri"/>
              </a:rPr>
              <a:t> </a:t>
            </a:r>
            <a:r>
              <a:rPr sz="2118" dirty="0">
                <a:solidFill>
                  <a:srgbClr val="030404"/>
                </a:solidFill>
                <a:latin typeface="Calibri"/>
                <a:cs typeface="Calibri"/>
              </a:rPr>
              <a:t>deduction</a:t>
            </a:r>
            <a:r>
              <a:rPr sz="2118" spc="-31" dirty="0">
                <a:solidFill>
                  <a:srgbClr val="030404"/>
                </a:solidFill>
                <a:latin typeface="Calibri"/>
                <a:cs typeface="Calibri"/>
              </a:rPr>
              <a:t> </a:t>
            </a:r>
            <a:r>
              <a:rPr sz="2118" spc="-9" dirty="0">
                <a:solidFill>
                  <a:srgbClr val="030404"/>
                </a:solidFill>
                <a:latin typeface="Calibri"/>
                <a:cs typeface="Calibri"/>
              </a:rPr>
              <a:t>process</a:t>
            </a:r>
            <a:endParaRPr sz="2118" dirty="0">
              <a:latin typeface="Calibri"/>
              <a:cs typeface="Calibri"/>
            </a:endParaRPr>
          </a:p>
          <a:p>
            <a:pPr marL="633151" indent="-285750">
              <a:spcBef>
                <a:spcPts val="318"/>
              </a:spcBef>
              <a:buFont typeface="Wingdings" panose="05000000000000000000" pitchFamily="2" charset="2"/>
              <a:buChar char="v"/>
            </a:pPr>
            <a:r>
              <a:rPr sz="1765" dirty="0">
                <a:solidFill>
                  <a:srgbClr val="030404"/>
                </a:solidFill>
                <a:latin typeface="Calibri"/>
                <a:cs typeface="Calibri"/>
              </a:rPr>
              <a:t>Essentially</a:t>
            </a:r>
            <a:r>
              <a:rPr sz="1765" spc="-31" dirty="0">
                <a:solidFill>
                  <a:srgbClr val="030404"/>
                </a:solidFill>
                <a:latin typeface="Calibri"/>
                <a:cs typeface="Calibri"/>
              </a:rPr>
              <a:t> </a:t>
            </a:r>
            <a:r>
              <a:rPr sz="1765" dirty="0">
                <a:solidFill>
                  <a:srgbClr val="030404"/>
                </a:solidFill>
                <a:latin typeface="Calibri"/>
                <a:cs typeface="Calibri"/>
              </a:rPr>
              <a:t>a</a:t>
            </a:r>
            <a:r>
              <a:rPr sz="1765" spc="-40" dirty="0">
                <a:solidFill>
                  <a:srgbClr val="030404"/>
                </a:solidFill>
                <a:latin typeface="Calibri"/>
                <a:cs typeface="Calibri"/>
              </a:rPr>
              <a:t> </a:t>
            </a:r>
            <a:r>
              <a:rPr sz="1765" dirty="0">
                <a:solidFill>
                  <a:srgbClr val="030404"/>
                </a:solidFill>
                <a:latin typeface="Calibri"/>
                <a:cs typeface="Calibri"/>
              </a:rPr>
              <a:t>predictive</a:t>
            </a:r>
            <a:r>
              <a:rPr sz="1765" spc="-40" dirty="0">
                <a:solidFill>
                  <a:srgbClr val="030404"/>
                </a:solidFill>
                <a:latin typeface="Calibri"/>
                <a:cs typeface="Calibri"/>
              </a:rPr>
              <a:t> </a:t>
            </a:r>
            <a:r>
              <a:rPr sz="1765" spc="-9" dirty="0">
                <a:solidFill>
                  <a:srgbClr val="030404"/>
                </a:solidFill>
                <a:latin typeface="Calibri"/>
                <a:cs typeface="Calibri"/>
              </a:rPr>
              <a:t>activity</a:t>
            </a:r>
            <a:endParaRPr sz="1765" dirty="0">
              <a:latin typeface="Calibri"/>
              <a:cs typeface="Calibri"/>
            </a:endParaRPr>
          </a:p>
          <a:p>
            <a:pPr marL="633151" indent="-285750">
              <a:spcBef>
                <a:spcPts val="265"/>
              </a:spcBef>
              <a:buFont typeface="Wingdings" panose="05000000000000000000" pitchFamily="2" charset="2"/>
              <a:buChar char="v"/>
            </a:pPr>
            <a:r>
              <a:rPr sz="1765" dirty="0">
                <a:solidFill>
                  <a:srgbClr val="030404"/>
                </a:solidFill>
                <a:latin typeface="Calibri"/>
                <a:cs typeface="Calibri"/>
              </a:rPr>
              <a:t>Assumes</a:t>
            </a:r>
            <a:r>
              <a:rPr sz="1765" spc="-31" dirty="0">
                <a:solidFill>
                  <a:srgbClr val="030404"/>
                </a:solidFill>
                <a:latin typeface="Calibri"/>
                <a:cs typeface="Calibri"/>
              </a:rPr>
              <a:t> </a:t>
            </a:r>
            <a:r>
              <a:rPr sz="1765" dirty="0">
                <a:solidFill>
                  <a:srgbClr val="030404"/>
                </a:solidFill>
                <a:latin typeface="Calibri"/>
                <a:cs typeface="Calibri"/>
              </a:rPr>
              <a:t>that</a:t>
            </a:r>
            <a:r>
              <a:rPr sz="1765" spc="-35" dirty="0">
                <a:solidFill>
                  <a:srgbClr val="030404"/>
                </a:solidFill>
                <a:latin typeface="Calibri"/>
                <a:cs typeface="Calibri"/>
              </a:rPr>
              <a:t> </a:t>
            </a:r>
            <a:r>
              <a:rPr sz="1765" dirty="0">
                <a:solidFill>
                  <a:srgbClr val="030404"/>
                </a:solidFill>
                <a:latin typeface="Calibri"/>
                <a:cs typeface="Calibri"/>
              </a:rPr>
              <a:t>the</a:t>
            </a:r>
            <a:r>
              <a:rPr sz="1765" spc="-35" dirty="0">
                <a:solidFill>
                  <a:srgbClr val="030404"/>
                </a:solidFill>
                <a:latin typeface="Calibri"/>
                <a:cs typeface="Calibri"/>
              </a:rPr>
              <a:t> </a:t>
            </a:r>
            <a:r>
              <a:rPr sz="1765" dirty="0">
                <a:solidFill>
                  <a:srgbClr val="030404"/>
                </a:solidFill>
                <a:latin typeface="Calibri"/>
                <a:cs typeface="Calibri"/>
              </a:rPr>
              <a:t>past</a:t>
            </a:r>
            <a:r>
              <a:rPr sz="1765" spc="-31" dirty="0">
                <a:solidFill>
                  <a:srgbClr val="030404"/>
                </a:solidFill>
                <a:latin typeface="Calibri"/>
                <a:cs typeface="Calibri"/>
              </a:rPr>
              <a:t> </a:t>
            </a:r>
            <a:r>
              <a:rPr sz="1765" dirty="0">
                <a:solidFill>
                  <a:srgbClr val="030404"/>
                </a:solidFill>
                <a:latin typeface="Calibri"/>
                <a:cs typeface="Calibri"/>
              </a:rPr>
              <a:t>predicts</a:t>
            </a:r>
            <a:r>
              <a:rPr sz="1765" spc="-31" dirty="0">
                <a:solidFill>
                  <a:srgbClr val="030404"/>
                </a:solidFill>
                <a:latin typeface="Calibri"/>
                <a:cs typeface="Calibri"/>
              </a:rPr>
              <a:t> </a:t>
            </a:r>
            <a:r>
              <a:rPr sz="1765" dirty="0">
                <a:solidFill>
                  <a:srgbClr val="030404"/>
                </a:solidFill>
                <a:latin typeface="Calibri"/>
                <a:cs typeface="Calibri"/>
              </a:rPr>
              <a:t>the</a:t>
            </a:r>
            <a:r>
              <a:rPr sz="1765" spc="-31" dirty="0">
                <a:solidFill>
                  <a:srgbClr val="030404"/>
                </a:solidFill>
                <a:latin typeface="Calibri"/>
                <a:cs typeface="Calibri"/>
              </a:rPr>
              <a:t> </a:t>
            </a:r>
            <a:r>
              <a:rPr sz="1765" spc="-9" dirty="0">
                <a:solidFill>
                  <a:srgbClr val="030404"/>
                </a:solidFill>
                <a:latin typeface="Calibri"/>
                <a:cs typeface="Calibri"/>
              </a:rPr>
              <a:t>future</a:t>
            </a:r>
            <a:endParaRPr sz="1765" dirty="0">
              <a:latin typeface="Calibri"/>
              <a:cs typeface="Calibri"/>
            </a:endParaRPr>
          </a:p>
          <a:p>
            <a:pPr marL="89092" marR="4483" indent="-85169">
              <a:lnSpc>
                <a:spcPts val="2471"/>
              </a:lnSpc>
              <a:spcBef>
                <a:spcPts val="1500"/>
              </a:spcBef>
              <a:buClr>
                <a:srgbClr val="295A91"/>
              </a:buClr>
              <a:buSzPct val="96153"/>
              <a:buFont typeface="Wingdings"/>
              <a:buChar char=""/>
              <a:tabLst>
                <a:tab pos="89092" algn="l"/>
                <a:tab pos="144003" algn="l"/>
              </a:tabLst>
            </a:pPr>
            <a:endParaRPr sz="2294" dirty="0">
              <a:latin typeface="Calibri"/>
              <a:cs typeface="Calibri"/>
            </a:endParaRPr>
          </a:p>
        </p:txBody>
      </p:sp>
      <p:sp>
        <p:nvSpPr>
          <p:cNvPr id="11" name="TextBox 10">
            <a:extLst>
              <a:ext uri="{FF2B5EF4-FFF2-40B4-BE49-F238E27FC236}">
                <a16:creationId xmlns:a16="http://schemas.microsoft.com/office/drawing/2014/main" id="{589B78DB-A0C5-56A3-1B67-0495F7D14DF9}"/>
              </a:ext>
            </a:extLst>
          </p:cNvPr>
          <p:cNvSpPr txBox="1"/>
          <p:nvPr/>
        </p:nvSpPr>
        <p:spPr>
          <a:xfrm>
            <a:off x="7772400" y="641883"/>
            <a:ext cx="3886200" cy="923330"/>
          </a:xfrm>
          <a:prstGeom prst="rect">
            <a:avLst/>
          </a:prstGeom>
          <a:noFill/>
        </p:spPr>
        <p:txBody>
          <a:bodyPr wrap="square" rtlCol="0">
            <a:spAutoFit/>
          </a:bodyPr>
          <a:lstStyle/>
          <a:p>
            <a:r>
              <a:rPr lang="en-US" sz="1800" dirty="0">
                <a:solidFill>
                  <a:srgbClr val="030404"/>
                </a:solidFill>
                <a:latin typeface="Calibri"/>
                <a:cs typeface="Calibri"/>
              </a:rPr>
              <a:t>Interested</a:t>
            </a:r>
            <a:r>
              <a:rPr lang="en-US" sz="1800" spc="-35" dirty="0">
                <a:solidFill>
                  <a:srgbClr val="030404"/>
                </a:solidFill>
                <a:latin typeface="Calibri"/>
                <a:cs typeface="Calibri"/>
              </a:rPr>
              <a:t> </a:t>
            </a:r>
            <a:r>
              <a:rPr lang="en-US" sz="1800" dirty="0">
                <a:solidFill>
                  <a:srgbClr val="030404"/>
                </a:solidFill>
                <a:latin typeface="Calibri"/>
                <a:cs typeface="Calibri"/>
              </a:rPr>
              <a:t>in</a:t>
            </a:r>
            <a:r>
              <a:rPr lang="en-US" sz="1800" spc="-26" dirty="0">
                <a:solidFill>
                  <a:srgbClr val="030404"/>
                </a:solidFill>
                <a:latin typeface="Calibri"/>
                <a:cs typeface="Calibri"/>
              </a:rPr>
              <a:t> </a:t>
            </a:r>
            <a:r>
              <a:rPr lang="en-US" sz="1800" dirty="0">
                <a:solidFill>
                  <a:srgbClr val="030404"/>
                </a:solidFill>
                <a:latin typeface="Calibri"/>
                <a:cs typeface="Calibri"/>
              </a:rPr>
              <a:t>extending</a:t>
            </a:r>
            <a:r>
              <a:rPr lang="en-US" sz="1800" spc="-31" dirty="0">
                <a:solidFill>
                  <a:srgbClr val="030404"/>
                </a:solidFill>
                <a:latin typeface="Calibri"/>
                <a:cs typeface="Calibri"/>
              </a:rPr>
              <a:t> </a:t>
            </a:r>
            <a:r>
              <a:rPr lang="en-US" sz="1800" dirty="0">
                <a:solidFill>
                  <a:srgbClr val="030404"/>
                </a:solidFill>
                <a:latin typeface="Calibri"/>
                <a:cs typeface="Calibri"/>
              </a:rPr>
              <a:t>to</a:t>
            </a:r>
            <a:r>
              <a:rPr lang="en-US" sz="1800" spc="-31" dirty="0">
                <a:solidFill>
                  <a:srgbClr val="030404"/>
                </a:solidFill>
                <a:latin typeface="Calibri"/>
                <a:cs typeface="Calibri"/>
              </a:rPr>
              <a:t> </a:t>
            </a:r>
            <a:r>
              <a:rPr lang="en-US" sz="1800" dirty="0">
                <a:solidFill>
                  <a:srgbClr val="030404"/>
                </a:solidFill>
                <a:latin typeface="Calibri"/>
                <a:cs typeface="Calibri"/>
              </a:rPr>
              <a:t>programs</a:t>
            </a:r>
            <a:r>
              <a:rPr lang="en-US" sz="1800" spc="-35" dirty="0">
                <a:solidFill>
                  <a:srgbClr val="030404"/>
                </a:solidFill>
                <a:latin typeface="Calibri"/>
                <a:cs typeface="Calibri"/>
              </a:rPr>
              <a:t> </a:t>
            </a:r>
            <a:r>
              <a:rPr lang="en-US" sz="1800" dirty="0">
                <a:solidFill>
                  <a:srgbClr val="030404"/>
                </a:solidFill>
                <a:latin typeface="Calibri"/>
                <a:cs typeface="Calibri"/>
              </a:rPr>
              <a:t>that</a:t>
            </a:r>
            <a:r>
              <a:rPr lang="en-US" sz="1800" spc="-31" dirty="0">
                <a:solidFill>
                  <a:srgbClr val="030404"/>
                </a:solidFill>
                <a:latin typeface="Calibri"/>
                <a:cs typeface="Calibri"/>
              </a:rPr>
              <a:t> </a:t>
            </a:r>
            <a:r>
              <a:rPr lang="en-US" sz="1800" dirty="0">
                <a:solidFill>
                  <a:srgbClr val="030404"/>
                </a:solidFill>
                <a:latin typeface="Calibri"/>
                <a:cs typeface="Calibri"/>
              </a:rPr>
              <a:t>can</a:t>
            </a:r>
            <a:r>
              <a:rPr lang="en-US" sz="1800" spc="-31" dirty="0">
                <a:solidFill>
                  <a:srgbClr val="030404"/>
                </a:solidFill>
                <a:latin typeface="Calibri"/>
                <a:cs typeface="Calibri"/>
              </a:rPr>
              <a:t> </a:t>
            </a:r>
            <a:r>
              <a:rPr lang="en-US" sz="1800" spc="-9" dirty="0">
                <a:solidFill>
                  <a:srgbClr val="030404"/>
                </a:solidFill>
                <a:latin typeface="Calibri"/>
                <a:cs typeface="Calibri"/>
              </a:rPr>
              <a:t>infer </a:t>
            </a:r>
            <a:r>
              <a:rPr lang="en-US" sz="1800" dirty="0">
                <a:solidFill>
                  <a:srgbClr val="030404"/>
                </a:solidFill>
                <a:latin typeface="Calibri"/>
                <a:cs typeface="Calibri"/>
              </a:rPr>
              <a:t>useful</a:t>
            </a:r>
            <a:r>
              <a:rPr lang="en-US" sz="1800" spc="-53" dirty="0">
                <a:solidFill>
                  <a:srgbClr val="030404"/>
                </a:solidFill>
                <a:latin typeface="Calibri"/>
                <a:cs typeface="Calibri"/>
              </a:rPr>
              <a:t> </a:t>
            </a:r>
            <a:r>
              <a:rPr lang="en-US" sz="1800" dirty="0">
                <a:solidFill>
                  <a:srgbClr val="030404"/>
                </a:solidFill>
                <a:latin typeface="Calibri"/>
                <a:cs typeface="Calibri"/>
              </a:rPr>
              <a:t>information</a:t>
            </a:r>
            <a:r>
              <a:rPr lang="en-US" sz="1800" spc="-44" dirty="0">
                <a:solidFill>
                  <a:srgbClr val="030404"/>
                </a:solidFill>
                <a:latin typeface="Calibri"/>
                <a:cs typeface="Calibri"/>
              </a:rPr>
              <a:t> </a:t>
            </a:r>
            <a:r>
              <a:rPr lang="en-US" sz="1800" dirty="0">
                <a:solidFill>
                  <a:srgbClr val="030404"/>
                </a:solidFill>
                <a:latin typeface="Calibri"/>
                <a:cs typeface="Calibri"/>
              </a:rPr>
              <a:t>from</a:t>
            </a:r>
            <a:r>
              <a:rPr lang="en-US" sz="1800" spc="-53" dirty="0">
                <a:solidFill>
                  <a:srgbClr val="030404"/>
                </a:solidFill>
                <a:latin typeface="Calibri"/>
                <a:cs typeface="Calibri"/>
              </a:rPr>
              <a:t> </a:t>
            </a:r>
            <a:r>
              <a:rPr lang="en-US" sz="1800" b="1" dirty="0">
                <a:solidFill>
                  <a:srgbClr val="EA2425"/>
                </a:solidFill>
                <a:latin typeface="Calibri"/>
                <a:cs typeface="Calibri"/>
              </a:rPr>
              <a:t>implicit</a:t>
            </a:r>
            <a:r>
              <a:rPr lang="en-US" sz="1800" b="1" spc="-49" dirty="0">
                <a:solidFill>
                  <a:srgbClr val="EA2425"/>
                </a:solidFill>
                <a:latin typeface="Calibri"/>
                <a:cs typeface="Calibri"/>
              </a:rPr>
              <a:t> </a:t>
            </a:r>
            <a:r>
              <a:rPr lang="en-US" sz="1800" spc="-9" dirty="0">
                <a:solidFill>
                  <a:srgbClr val="030404"/>
                </a:solidFill>
                <a:latin typeface="Calibri"/>
                <a:cs typeface="Calibri"/>
              </a:rPr>
              <a:t>patterns</a:t>
            </a:r>
            <a:r>
              <a:rPr lang="en-US" sz="1800" spc="-49" dirty="0">
                <a:solidFill>
                  <a:srgbClr val="030404"/>
                </a:solidFill>
                <a:latin typeface="Calibri"/>
                <a:cs typeface="Calibri"/>
              </a:rPr>
              <a:t> </a:t>
            </a:r>
            <a:r>
              <a:rPr lang="en-US" sz="1800" dirty="0">
                <a:solidFill>
                  <a:srgbClr val="030404"/>
                </a:solidFill>
                <a:latin typeface="Calibri"/>
                <a:cs typeface="Calibri"/>
              </a:rPr>
              <a:t>in</a:t>
            </a:r>
            <a:r>
              <a:rPr lang="en-US" sz="1800" spc="-49" dirty="0">
                <a:solidFill>
                  <a:srgbClr val="030404"/>
                </a:solidFill>
                <a:latin typeface="Calibri"/>
                <a:cs typeface="Calibri"/>
              </a:rPr>
              <a:t> </a:t>
            </a:r>
            <a:r>
              <a:rPr lang="en-US" sz="1800" spc="-18" dirty="0">
                <a:solidFill>
                  <a:srgbClr val="030404"/>
                </a:solidFill>
                <a:latin typeface="Calibri"/>
                <a:cs typeface="Calibri"/>
              </a:rPr>
              <a:t>data</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387E8-C2B4-3B42-BBCF-865E16B57BE7}"/>
              </a:ext>
            </a:extLst>
          </p:cNvPr>
          <p:cNvSpPr>
            <a:spLocks noGrp="1"/>
          </p:cNvSpPr>
          <p:nvPr>
            <p:ph type="title"/>
          </p:nvPr>
        </p:nvSpPr>
        <p:spPr>
          <a:xfrm>
            <a:off x="1451579" y="804519"/>
            <a:ext cx="9603275" cy="1049235"/>
          </a:xfrm>
        </p:spPr>
        <p:txBody>
          <a:bodyPr>
            <a:normAutofit/>
          </a:bodyPr>
          <a:lstStyle/>
          <a:p>
            <a:r>
              <a:rPr lang="en-US" dirty="0"/>
              <a:t>Multi-way Classification</a:t>
            </a:r>
          </a:p>
        </p:txBody>
      </p:sp>
      <p:sp>
        <p:nvSpPr>
          <p:cNvPr id="3" name="Content Placeholder 2">
            <a:extLst>
              <a:ext uri="{FF2B5EF4-FFF2-40B4-BE49-F238E27FC236}">
                <a16:creationId xmlns:a16="http://schemas.microsoft.com/office/drawing/2014/main" id="{9C049C91-66A7-DF4E-992A-5985782D1F0F}"/>
              </a:ext>
            </a:extLst>
          </p:cNvPr>
          <p:cNvSpPr>
            <a:spLocks noGrp="1"/>
          </p:cNvSpPr>
          <p:nvPr>
            <p:ph idx="1"/>
          </p:nvPr>
        </p:nvSpPr>
        <p:spPr>
          <a:xfrm>
            <a:off x="1451579" y="2015734"/>
            <a:ext cx="6195784" cy="3450613"/>
          </a:xfrm>
        </p:spPr>
        <p:txBody>
          <a:bodyPr>
            <a:normAutofit/>
          </a:bodyPr>
          <a:lstStyle/>
          <a:p>
            <a:r>
              <a:rPr lang="en-US" dirty="0"/>
              <a:t>Many problems aren’t simple A/B, e.g. image recognition.</a:t>
            </a:r>
          </a:p>
          <a:p>
            <a:r>
              <a:rPr lang="en-US" dirty="0"/>
              <a:t>We can also classify into an arbitrary number of classes. </a:t>
            </a:r>
          </a:p>
          <a:p>
            <a:r>
              <a:rPr lang="en-US" dirty="0"/>
              <a:t>The approach we’ve used only works two ways, so we have a few approaches... </a:t>
            </a:r>
          </a:p>
        </p:txBody>
      </p:sp>
      <p:pic>
        <p:nvPicPr>
          <p:cNvPr id="1028" name="Picture 4" descr="The hot dog-identifying app from HBO&amp;#39;s Silicon Valley is now available on  Android - The Verge">
            <a:extLst>
              <a:ext uri="{FF2B5EF4-FFF2-40B4-BE49-F238E27FC236}">
                <a16:creationId xmlns:a16="http://schemas.microsoft.com/office/drawing/2014/main" id="{67B9A6B6-0612-CB4A-B5D2-10D36EC507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43030" y="1980911"/>
            <a:ext cx="4022797" cy="402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40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AA20-4153-BF41-840C-29587005CDDC}"/>
              </a:ext>
            </a:extLst>
          </p:cNvPr>
          <p:cNvSpPr>
            <a:spLocks noGrp="1"/>
          </p:cNvSpPr>
          <p:nvPr>
            <p:ph type="title"/>
          </p:nvPr>
        </p:nvSpPr>
        <p:spPr/>
        <p:txBody>
          <a:bodyPr/>
          <a:lstStyle/>
          <a:p>
            <a:r>
              <a:rPr lang="en-US" dirty="0"/>
              <a:t>Multiway Classification</a:t>
            </a:r>
          </a:p>
        </p:txBody>
      </p:sp>
      <p:sp>
        <p:nvSpPr>
          <p:cNvPr id="3" name="Content Placeholder 2">
            <a:extLst>
              <a:ext uri="{FF2B5EF4-FFF2-40B4-BE49-F238E27FC236}">
                <a16:creationId xmlns:a16="http://schemas.microsoft.com/office/drawing/2014/main" id="{18971DCE-667A-1441-8D98-4FC4AA368C66}"/>
              </a:ext>
            </a:extLst>
          </p:cNvPr>
          <p:cNvSpPr>
            <a:spLocks noGrp="1"/>
          </p:cNvSpPr>
          <p:nvPr>
            <p:ph idx="1"/>
          </p:nvPr>
        </p:nvSpPr>
        <p:spPr>
          <a:xfrm>
            <a:off x="1451579" y="2015732"/>
            <a:ext cx="9603275" cy="4150892"/>
          </a:xfrm>
        </p:spPr>
        <p:txBody>
          <a:bodyPr>
            <a:normAutofit/>
          </a:bodyPr>
          <a:lstStyle/>
          <a:p>
            <a:r>
              <a:rPr lang="en-US" dirty="0"/>
              <a:t>One vs rest/all:</a:t>
            </a:r>
          </a:p>
          <a:p>
            <a:pPr lvl="1"/>
            <a:r>
              <a:rPr lang="en-US" dirty="0"/>
              <a:t>One classifier is created for each class. </a:t>
            </a:r>
          </a:p>
          <a:p>
            <a:pPr lvl="1"/>
            <a:r>
              <a:rPr lang="en-US" dirty="0"/>
              <a:t>Every record is tested for each class, yes/no, one by one. </a:t>
            </a:r>
          </a:p>
          <a:p>
            <a:r>
              <a:rPr lang="en-US" dirty="0"/>
              <a:t>One vs one:</a:t>
            </a:r>
          </a:p>
          <a:p>
            <a:pPr lvl="1"/>
            <a:r>
              <a:rPr lang="en-US" dirty="0"/>
              <a:t>One classifier for each pair of classes. </a:t>
            </a:r>
          </a:p>
          <a:p>
            <a:pPr lvl="1"/>
            <a:r>
              <a:rPr lang="en-US" dirty="0"/>
              <a:t>Selects class by looking at which one wins the most votes. </a:t>
            </a:r>
          </a:p>
          <a:p>
            <a:r>
              <a:rPr lang="en-US" dirty="0"/>
              <a:t>Multinomial:</a:t>
            </a:r>
          </a:p>
          <a:p>
            <a:pPr lvl="1"/>
            <a:r>
              <a:rPr lang="en-US" dirty="0"/>
              <a:t>A score for each class is calculated. </a:t>
            </a:r>
          </a:p>
          <a:p>
            <a:pPr lvl="1"/>
            <a:r>
              <a:rPr lang="en-US" dirty="0"/>
              <a:t>The highest score class wins. </a:t>
            </a:r>
          </a:p>
          <a:p>
            <a:endParaRPr lang="en-US" dirty="0"/>
          </a:p>
        </p:txBody>
      </p:sp>
    </p:spTree>
    <p:extLst>
      <p:ext uri="{BB962C8B-B14F-4D97-AF65-F5344CB8AC3E}">
        <p14:creationId xmlns:p14="http://schemas.microsoft.com/office/powerpoint/2010/main" val="218124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AC60-1307-9D13-15C9-1FF9CA5F7B91}"/>
              </a:ext>
            </a:extLst>
          </p:cNvPr>
          <p:cNvSpPr>
            <a:spLocks noGrp="1"/>
          </p:cNvSpPr>
          <p:nvPr>
            <p:ph type="title"/>
          </p:nvPr>
        </p:nvSpPr>
        <p:spPr/>
        <p:txBody>
          <a:bodyPr/>
          <a:lstStyle/>
          <a:p>
            <a:r>
              <a:rPr lang="en-US" dirty="0"/>
              <a:t>Multiple Class Classification</a:t>
            </a:r>
          </a:p>
        </p:txBody>
      </p:sp>
      <p:sp>
        <p:nvSpPr>
          <p:cNvPr id="3" name="Content Placeholder 2">
            <a:extLst>
              <a:ext uri="{FF2B5EF4-FFF2-40B4-BE49-F238E27FC236}">
                <a16:creationId xmlns:a16="http://schemas.microsoft.com/office/drawing/2014/main" id="{8950685A-539C-AC52-92A7-11F5B945C735}"/>
              </a:ext>
            </a:extLst>
          </p:cNvPr>
          <p:cNvSpPr>
            <a:spLocks noGrp="1"/>
          </p:cNvSpPr>
          <p:nvPr>
            <p:ph idx="1"/>
          </p:nvPr>
        </p:nvSpPr>
        <p:spPr>
          <a:xfrm>
            <a:off x="1451579" y="2015732"/>
            <a:ext cx="9603275" cy="4216103"/>
          </a:xfrm>
        </p:spPr>
        <p:txBody>
          <a:bodyPr>
            <a:normAutofit/>
          </a:bodyPr>
          <a:lstStyle/>
          <a:p>
            <a:r>
              <a:rPr lang="en-US" dirty="0"/>
              <a:t>Multinomial classification is the one from the previous page that is different. </a:t>
            </a:r>
          </a:p>
          <a:p>
            <a:pPr lvl="1"/>
            <a:r>
              <a:rPr lang="en-US" dirty="0"/>
              <a:t>Rather than yes/no, multinomial (as it is also known) classifiers say “which one”.  </a:t>
            </a:r>
          </a:p>
          <a:p>
            <a:r>
              <a:rPr lang="en-US" dirty="0"/>
              <a:t>Involves a multi-step process:</a:t>
            </a:r>
          </a:p>
          <a:p>
            <a:pPr lvl="1"/>
            <a:r>
              <a:rPr lang="en-US" dirty="0"/>
              <a:t>Set the weights for the model. </a:t>
            </a:r>
          </a:p>
          <a:p>
            <a:pPr lvl="1"/>
            <a:r>
              <a:rPr lang="en-US" dirty="0"/>
              <a:t>Generate the logits for each class. </a:t>
            </a:r>
          </a:p>
          <a:p>
            <a:pPr lvl="1"/>
            <a:r>
              <a:rPr lang="en-US" dirty="0"/>
              <a:t>Use “</a:t>
            </a:r>
            <a:r>
              <a:rPr lang="en-US" dirty="0" err="1"/>
              <a:t>Softmax</a:t>
            </a:r>
            <a:r>
              <a:rPr lang="en-US" dirty="0"/>
              <a:t>” to translate the logits to probabilities. </a:t>
            </a:r>
          </a:p>
          <a:p>
            <a:pPr lvl="1"/>
            <a:r>
              <a:rPr lang="en-US" dirty="0"/>
              <a:t>Use ”Cross Entropy” to calculate the loss. </a:t>
            </a:r>
          </a:p>
          <a:p>
            <a:pPr lvl="1"/>
            <a:r>
              <a:rPr lang="en-US" dirty="0"/>
              <a:t>Use gradients to “attribute” loss back to weights. </a:t>
            </a:r>
          </a:p>
          <a:p>
            <a:pPr lvl="1"/>
            <a:r>
              <a:rPr lang="en-US" dirty="0"/>
              <a:t>Adjust weights and repeat. </a:t>
            </a:r>
          </a:p>
        </p:txBody>
      </p:sp>
    </p:spTree>
    <p:extLst>
      <p:ext uri="{BB962C8B-B14F-4D97-AF65-F5344CB8AC3E}">
        <p14:creationId xmlns:p14="http://schemas.microsoft.com/office/powerpoint/2010/main" val="33058123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24C08-D8A6-36C8-8E4F-43E2AF2CCAEC}"/>
              </a:ext>
            </a:extLst>
          </p:cNvPr>
          <p:cNvSpPr>
            <a:spLocks noGrp="1"/>
          </p:cNvSpPr>
          <p:nvPr>
            <p:ph type="title"/>
          </p:nvPr>
        </p:nvSpPr>
        <p:spPr/>
        <p:txBody>
          <a:bodyPr/>
          <a:lstStyle/>
          <a:p>
            <a:r>
              <a:rPr lang="en-US" dirty="0"/>
              <a:t>Step 1 – generate Logits</a:t>
            </a:r>
          </a:p>
        </p:txBody>
      </p:sp>
      <p:sp>
        <p:nvSpPr>
          <p:cNvPr id="3" name="Content Placeholder 2">
            <a:extLst>
              <a:ext uri="{FF2B5EF4-FFF2-40B4-BE49-F238E27FC236}">
                <a16:creationId xmlns:a16="http://schemas.microsoft.com/office/drawing/2014/main" id="{9C1127F8-F158-5012-1A46-94E5D50B2ED7}"/>
              </a:ext>
            </a:extLst>
          </p:cNvPr>
          <p:cNvSpPr>
            <a:spLocks noGrp="1"/>
          </p:cNvSpPr>
          <p:nvPr>
            <p:ph idx="1"/>
          </p:nvPr>
        </p:nvSpPr>
        <p:spPr>
          <a:xfrm>
            <a:off x="665923" y="2015732"/>
            <a:ext cx="5988877" cy="4037749"/>
          </a:xfrm>
        </p:spPr>
        <p:txBody>
          <a:bodyPr/>
          <a:lstStyle/>
          <a:p>
            <a:r>
              <a:rPr lang="en-US" dirty="0"/>
              <a:t>The outcome of the internal logistic regression calculation is the logit. </a:t>
            </a:r>
          </a:p>
          <a:p>
            <a:pPr lvl="1"/>
            <a:r>
              <a:rPr lang="en-US" dirty="0"/>
              <a:t>Note – not the outcome label. </a:t>
            </a:r>
          </a:p>
          <a:p>
            <a:r>
              <a:rPr lang="en-US" dirty="0"/>
              <a:t>In a binary classification, our error is just the distance from the true value – 1 or 0.</a:t>
            </a:r>
          </a:p>
          <a:p>
            <a:pPr lvl="1"/>
            <a:r>
              <a:rPr lang="en-US" dirty="0"/>
              <a:t>Only one value (and compliment) is needed. </a:t>
            </a:r>
          </a:p>
          <a:p>
            <a:r>
              <a:rPr lang="en-US" dirty="0"/>
              <a:t>In a multinomial classification we have several logits – one per outcome class. </a:t>
            </a:r>
          </a:p>
        </p:txBody>
      </p:sp>
      <p:pic>
        <p:nvPicPr>
          <p:cNvPr id="7170" name="Picture 2">
            <a:extLst>
              <a:ext uri="{FF2B5EF4-FFF2-40B4-BE49-F238E27FC236}">
                <a16:creationId xmlns:a16="http://schemas.microsoft.com/office/drawing/2014/main" id="{373297EF-B6C6-263C-B944-A8B542D5C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800" y="3154347"/>
            <a:ext cx="55372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712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3F44-8C0E-AD59-5182-8432AC227725}"/>
              </a:ext>
            </a:extLst>
          </p:cNvPr>
          <p:cNvSpPr>
            <a:spLocks noGrp="1"/>
          </p:cNvSpPr>
          <p:nvPr>
            <p:ph type="title"/>
          </p:nvPr>
        </p:nvSpPr>
        <p:spPr>
          <a:xfrm>
            <a:off x="1451579" y="804519"/>
            <a:ext cx="9603275" cy="1049235"/>
          </a:xfrm>
        </p:spPr>
        <p:txBody>
          <a:bodyPr>
            <a:normAutofit/>
          </a:bodyPr>
          <a:lstStyle/>
          <a:p>
            <a:r>
              <a:rPr lang="en-US" dirty="0"/>
              <a:t>Step 2 – </a:t>
            </a:r>
            <a:r>
              <a:rPr lang="en-US" dirty="0" err="1"/>
              <a:t>Softmax</a:t>
            </a:r>
            <a:endParaRPr lang="en-US" dirty="0"/>
          </a:p>
        </p:txBody>
      </p:sp>
      <p:sp>
        <p:nvSpPr>
          <p:cNvPr id="3" name="Content Placeholder 2">
            <a:extLst>
              <a:ext uri="{FF2B5EF4-FFF2-40B4-BE49-F238E27FC236}">
                <a16:creationId xmlns:a16="http://schemas.microsoft.com/office/drawing/2014/main" id="{D93FAFC2-429F-1685-631E-4EA900277BA7}"/>
              </a:ext>
            </a:extLst>
          </p:cNvPr>
          <p:cNvSpPr>
            <a:spLocks noGrp="1"/>
          </p:cNvSpPr>
          <p:nvPr>
            <p:ph idx="1"/>
          </p:nvPr>
        </p:nvSpPr>
        <p:spPr>
          <a:xfrm>
            <a:off x="210065" y="1853754"/>
            <a:ext cx="6054811" cy="4199727"/>
          </a:xfrm>
        </p:spPr>
        <p:txBody>
          <a:bodyPr>
            <a:normAutofit fontScale="92500" lnSpcReduction="10000"/>
          </a:bodyPr>
          <a:lstStyle/>
          <a:p>
            <a:r>
              <a:rPr lang="en-US" dirty="0"/>
              <a:t>The </a:t>
            </a:r>
            <a:r>
              <a:rPr lang="en-US" dirty="0" err="1"/>
              <a:t>softmax</a:t>
            </a:r>
            <a:r>
              <a:rPr lang="en-US" dirty="0"/>
              <a:t> function takes those logits and translates them to probabilities. </a:t>
            </a:r>
          </a:p>
          <a:p>
            <a:pPr lvl="1"/>
            <a:r>
              <a:rPr lang="en-US" dirty="0"/>
              <a:t>All probabilities sum to 1 – we are not assigning multiple labels. </a:t>
            </a:r>
          </a:p>
          <a:p>
            <a:pPr lvl="1"/>
            <a:r>
              <a:rPr lang="en-US" dirty="0"/>
              <a:t>The most likely outcome is the label. </a:t>
            </a:r>
          </a:p>
          <a:p>
            <a:r>
              <a:rPr lang="en-US" dirty="0"/>
              <a:t>The </a:t>
            </a:r>
            <a:r>
              <a:rPr lang="en-US" dirty="0" err="1"/>
              <a:t>softmax</a:t>
            </a:r>
            <a:r>
              <a:rPr lang="en-US" dirty="0"/>
              <a:t> (and sigmoid) are also known as activation functions. </a:t>
            </a:r>
          </a:p>
          <a:p>
            <a:pPr lvl="1"/>
            <a:r>
              <a:rPr lang="en-US" dirty="0"/>
              <a:t>This will matter with neural networks. </a:t>
            </a:r>
          </a:p>
          <a:p>
            <a:pPr lvl="1"/>
            <a:r>
              <a:rPr lang="en-US" dirty="0"/>
              <a:t>Sigmoid took the logit and produced binary probs, </a:t>
            </a:r>
            <a:r>
              <a:rPr lang="en-US" dirty="0" err="1"/>
              <a:t>softmax</a:t>
            </a:r>
            <a:r>
              <a:rPr lang="en-US" dirty="0"/>
              <a:t> takes the logit and provides multiclass probs</a:t>
            </a:r>
          </a:p>
          <a:p>
            <a:r>
              <a:rPr lang="en-US" dirty="0"/>
              <a:t>In the image, .25, 1.23, and -.08 are the outputs of the model. </a:t>
            </a:r>
          </a:p>
        </p:txBody>
      </p:sp>
      <p:pic>
        <p:nvPicPr>
          <p:cNvPr id="8194" name="Picture 2" descr="Softmax Function Equation">
            <a:extLst>
              <a:ext uri="{FF2B5EF4-FFF2-40B4-BE49-F238E27FC236}">
                <a16:creationId xmlns:a16="http://schemas.microsoft.com/office/drawing/2014/main" id="{4B6D808B-2749-8B10-1034-A6396FCEF2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5905" y="-1"/>
            <a:ext cx="5786095" cy="32546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omputing softmax scores">
            <a:extLst>
              <a:ext uri="{FF2B5EF4-FFF2-40B4-BE49-F238E27FC236}">
                <a16:creationId xmlns:a16="http://schemas.microsoft.com/office/drawing/2014/main" id="{470A7C96-834A-8D7A-CF4D-B5A48CF29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905" y="3376908"/>
            <a:ext cx="5786093" cy="325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28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A48C-024C-718B-2918-EA2DAE7CB1DE}"/>
              </a:ext>
            </a:extLst>
          </p:cNvPr>
          <p:cNvSpPr>
            <a:spLocks noGrp="1"/>
          </p:cNvSpPr>
          <p:nvPr>
            <p:ph type="title"/>
          </p:nvPr>
        </p:nvSpPr>
        <p:spPr>
          <a:xfrm>
            <a:off x="1260389" y="804519"/>
            <a:ext cx="9794465" cy="1049235"/>
          </a:xfrm>
        </p:spPr>
        <p:txBody>
          <a:bodyPr/>
          <a:lstStyle/>
          <a:p>
            <a:r>
              <a:rPr lang="en-US" dirty="0" err="1"/>
              <a:t>Softmax</a:t>
            </a:r>
            <a:r>
              <a:rPr lang="en-US" dirty="0"/>
              <a:t> Example (Replace NN with Log. Reg.)</a:t>
            </a:r>
          </a:p>
        </p:txBody>
      </p:sp>
      <p:sp>
        <p:nvSpPr>
          <p:cNvPr id="3" name="Content Placeholder 2">
            <a:extLst>
              <a:ext uri="{FF2B5EF4-FFF2-40B4-BE49-F238E27FC236}">
                <a16:creationId xmlns:a16="http://schemas.microsoft.com/office/drawing/2014/main" id="{C3E1ED62-7CD7-D8B6-8BC3-E169C9A8E55D}"/>
              </a:ext>
            </a:extLst>
          </p:cNvPr>
          <p:cNvSpPr>
            <a:spLocks noGrp="1"/>
          </p:cNvSpPr>
          <p:nvPr>
            <p:ph idx="1"/>
          </p:nvPr>
        </p:nvSpPr>
        <p:spPr/>
        <p:txBody>
          <a:bodyPr/>
          <a:lstStyle/>
          <a:p>
            <a:endParaRPr lang="en-US"/>
          </a:p>
        </p:txBody>
      </p:sp>
      <p:pic>
        <p:nvPicPr>
          <p:cNvPr id="9218" name="Picture 2" descr="Loss Functions in Machine Learning | by Benjamin Wang | The Startup | Medium">
            <a:extLst>
              <a:ext uri="{FF2B5EF4-FFF2-40B4-BE49-F238E27FC236}">
                <a16:creationId xmlns:a16="http://schemas.microsoft.com/office/drawing/2014/main" id="{B5D326D7-1501-C53A-873F-1195065D29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5" y="2211862"/>
            <a:ext cx="12209166" cy="336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842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8DD7-03B5-D695-016E-ABB924A0C1BB}"/>
              </a:ext>
            </a:extLst>
          </p:cNvPr>
          <p:cNvSpPr>
            <a:spLocks noGrp="1"/>
          </p:cNvSpPr>
          <p:nvPr>
            <p:ph type="title"/>
          </p:nvPr>
        </p:nvSpPr>
        <p:spPr/>
        <p:txBody>
          <a:bodyPr/>
          <a:lstStyle/>
          <a:p>
            <a:r>
              <a:rPr lang="en-US" dirty="0"/>
              <a:t>Step 3 – Labeling: Cross Entropy</a:t>
            </a:r>
          </a:p>
        </p:txBody>
      </p:sp>
      <p:sp>
        <p:nvSpPr>
          <p:cNvPr id="3" name="Content Placeholder 2">
            <a:extLst>
              <a:ext uri="{FF2B5EF4-FFF2-40B4-BE49-F238E27FC236}">
                <a16:creationId xmlns:a16="http://schemas.microsoft.com/office/drawing/2014/main" id="{706973E2-4F6D-8F92-E1DE-52E2742DA133}"/>
              </a:ext>
            </a:extLst>
          </p:cNvPr>
          <p:cNvSpPr>
            <a:spLocks noGrp="1"/>
          </p:cNvSpPr>
          <p:nvPr>
            <p:ph idx="1"/>
          </p:nvPr>
        </p:nvSpPr>
        <p:spPr/>
        <p:txBody>
          <a:bodyPr/>
          <a:lstStyle/>
          <a:p>
            <a:r>
              <a:rPr lang="en-US" dirty="0"/>
              <a:t>Cross entropy is probably the most common loss function used with multiple classification. </a:t>
            </a:r>
          </a:p>
          <a:p>
            <a:r>
              <a:rPr lang="en-US" dirty="0"/>
              <a:t>Cross entropy is the multiple class version of log-loss. </a:t>
            </a:r>
          </a:p>
          <a:p>
            <a:r>
              <a:rPr lang="en-US" dirty="0"/>
              <a:t>One the loss is calculated we can gradient descend as normal. </a:t>
            </a:r>
          </a:p>
        </p:txBody>
      </p:sp>
      <p:pic>
        <p:nvPicPr>
          <p:cNvPr id="4" name="Picture 3">
            <a:extLst>
              <a:ext uri="{FF2B5EF4-FFF2-40B4-BE49-F238E27FC236}">
                <a16:creationId xmlns:a16="http://schemas.microsoft.com/office/drawing/2014/main" id="{6CD55999-5644-851A-C0A5-23C41099A48C}"/>
              </a:ext>
            </a:extLst>
          </p:cNvPr>
          <p:cNvPicPr>
            <a:picLocks noChangeAspect="1"/>
          </p:cNvPicPr>
          <p:nvPr/>
        </p:nvPicPr>
        <p:blipFill>
          <a:blip r:embed="rId2"/>
          <a:stretch>
            <a:fillRect/>
          </a:stretch>
        </p:blipFill>
        <p:spPr>
          <a:xfrm>
            <a:off x="4868609" y="3998863"/>
            <a:ext cx="7323391" cy="2054618"/>
          </a:xfrm>
          <a:prstGeom prst="rect">
            <a:avLst/>
          </a:prstGeom>
        </p:spPr>
      </p:pic>
    </p:spTree>
    <p:extLst>
      <p:ext uri="{BB962C8B-B14F-4D97-AF65-F5344CB8AC3E}">
        <p14:creationId xmlns:p14="http://schemas.microsoft.com/office/powerpoint/2010/main" val="2356765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5138-A30A-814E-B294-206285C5F19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924695D-C833-AA48-A871-C70443579F5F}"/>
              </a:ext>
            </a:extLst>
          </p:cNvPr>
          <p:cNvSpPr>
            <a:spLocks noGrp="1"/>
          </p:cNvSpPr>
          <p:nvPr>
            <p:ph idx="1"/>
          </p:nvPr>
        </p:nvSpPr>
        <p:spPr/>
        <p:txBody>
          <a:bodyPr/>
          <a:lstStyle/>
          <a:p>
            <a:r>
              <a:rPr lang="en-US" dirty="0"/>
              <a:t>Logistic regression introduces us to a few things:</a:t>
            </a:r>
          </a:p>
          <a:p>
            <a:pPr lvl="1"/>
            <a:r>
              <a:rPr lang="en-US" dirty="0"/>
              <a:t>Alternate cost functions – depending on the scenario, we can switch between cost calculations. </a:t>
            </a:r>
          </a:p>
          <a:p>
            <a:pPr lvl="1"/>
            <a:r>
              <a:rPr lang="en-US" dirty="0"/>
              <a:t>Multiple class predictions – processes mostly the same, but the prediction processing is different. </a:t>
            </a:r>
          </a:p>
          <a:p>
            <a:r>
              <a:rPr lang="en-US" dirty="0"/>
              <a:t>In </a:t>
            </a:r>
            <a:r>
              <a:rPr lang="en-US" dirty="0" err="1"/>
              <a:t>sklearn</a:t>
            </a:r>
            <a:r>
              <a:rPr lang="en-US" dirty="0"/>
              <a:t>, regularization (L2) is enabled by default. </a:t>
            </a:r>
          </a:p>
        </p:txBody>
      </p:sp>
    </p:spTree>
    <p:extLst>
      <p:ext uri="{BB962C8B-B14F-4D97-AF65-F5344CB8AC3E}">
        <p14:creationId xmlns:p14="http://schemas.microsoft.com/office/powerpoint/2010/main" val="35332471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046daee8-d7fc-4d9b-afed-cae39d589ba3"/>
</p:tagLst>
</file>

<file path=ppt/tags/tag2.xml><?xml version="1.0" encoding="utf-8"?>
<p:tagLst xmlns:a="http://schemas.openxmlformats.org/drawingml/2006/main" xmlns:r="http://schemas.openxmlformats.org/officeDocument/2006/relationships" xmlns:p="http://schemas.openxmlformats.org/presentationml/2006/main">
  <p:tag name="__PE_POLL_EMBED_ID" val="dec0ecd0-dfac-4d5b-acce-8c63065b6b8e"/>
</p:tagLst>
</file>

<file path=ppt/tags/tag3.xml><?xml version="1.0" encoding="utf-8"?>
<p:tagLst xmlns:a="http://schemas.openxmlformats.org/drawingml/2006/main" xmlns:r="http://schemas.openxmlformats.org/officeDocument/2006/relationships" xmlns:p="http://schemas.openxmlformats.org/presentationml/2006/main">
  <p:tag name="__PE_POLL_EMBED_ID" val="6e6b207f-a5bf-4272-90cd-66e812c71d1c"/>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{2C098A6B-0D6A-6740-AB07-6AAE29A34FE3}tf10001119</Template>
  <TotalTime>1931</TotalTime>
  <Words>4823</Words>
  <Application>Microsoft Office PowerPoint</Application>
  <PresentationFormat>Widescreen</PresentationFormat>
  <Paragraphs>628</Paragraphs>
  <Slides>97</Slides>
  <Notes>13</Notes>
  <HiddenSlides>19</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7" baseType="lpstr">
      <vt:lpstr>-apple-system</vt:lpstr>
      <vt:lpstr>ＭＳ Ｐゴシック</vt:lpstr>
      <vt:lpstr>SimSun</vt:lpstr>
      <vt:lpstr>Arial</vt:lpstr>
      <vt:lpstr>Calibri</vt:lpstr>
      <vt:lpstr>Gill Sans MT</vt:lpstr>
      <vt:lpstr>Times New Roman</vt:lpstr>
      <vt:lpstr>Wingdings</vt:lpstr>
      <vt:lpstr>Gallery</vt:lpstr>
      <vt:lpstr>Equation</vt:lpstr>
      <vt:lpstr>Machine learning review</vt:lpstr>
      <vt:lpstr>PowerPoint Presentation</vt:lpstr>
      <vt:lpstr>PowerPoint Presentation</vt:lpstr>
      <vt:lpstr>What Is Machine Learning?</vt:lpstr>
      <vt:lpstr>What Is Machine Learning?</vt:lpstr>
      <vt:lpstr>What’s the Key?</vt:lpstr>
      <vt:lpstr>Old Concepts, New Applications</vt:lpstr>
      <vt:lpstr>PowerPoint Presentation</vt:lpstr>
      <vt:lpstr>How Are Things Learned?</vt:lpstr>
      <vt:lpstr>Basic Paradigm</vt:lpstr>
      <vt:lpstr>What’s this Deep Learning Bit?</vt:lpstr>
      <vt:lpstr>PowerPoint Presentation</vt:lpstr>
      <vt:lpstr>PowerPoint Presentation</vt:lpstr>
      <vt:lpstr>PowerPoint Presentation</vt:lpstr>
      <vt:lpstr>Why Machine Learning?</vt:lpstr>
      <vt:lpstr>Machine Learning Lingo</vt:lpstr>
      <vt:lpstr>PowerPoint Presentation</vt:lpstr>
      <vt:lpstr>The Process is Simple</vt:lpstr>
      <vt:lpstr>Supervised Learning</vt:lpstr>
      <vt:lpstr>Regression</vt:lpstr>
      <vt:lpstr>Linear Regression and Predictive Models</vt:lpstr>
      <vt:lpstr>Poverty vs. HS graduate rate</vt:lpstr>
      <vt:lpstr>Poverty vs. HS graduate rate</vt:lpstr>
      <vt:lpstr>Poverty vs. HS graduate rate</vt:lpstr>
      <vt:lpstr>Residuals</vt:lpstr>
      <vt:lpstr>Residuals (cont.)</vt:lpstr>
      <vt:lpstr>PowerPoint Presentation</vt:lpstr>
      <vt:lpstr>Other Packages</vt:lpstr>
      <vt:lpstr>Conclusion</vt:lpstr>
      <vt:lpstr>CLASSIFICATION</vt:lpstr>
      <vt:lpstr>What is classification?</vt:lpstr>
      <vt:lpstr>Classification learning</vt:lpstr>
      <vt:lpstr>An example application</vt:lpstr>
      <vt:lpstr>Another application</vt:lpstr>
      <vt:lpstr>Machine learning and our focus</vt:lpstr>
      <vt:lpstr>The data and the goal</vt:lpstr>
      <vt:lpstr>An example: data (loan application)</vt:lpstr>
      <vt:lpstr>An example: the learning task</vt:lpstr>
      <vt:lpstr>Supervised vs. unsupervised Learning</vt:lpstr>
      <vt:lpstr>Supervised learning process: two steps</vt:lpstr>
      <vt:lpstr>What do we mean by learning?</vt:lpstr>
      <vt:lpstr>An example</vt:lpstr>
      <vt:lpstr>Fundamental assumption of learning</vt:lpstr>
      <vt:lpstr>Generating datasets</vt:lpstr>
      <vt:lpstr>Evaluating classification methods </vt:lpstr>
      <vt:lpstr>Evaluation methods</vt:lpstr>
      <vt:lpstr>Evaluation methods (cont…)</vt:lpstr>
      <vt:lpstr>Evaluation methods (cont…)</vt:lpstr>
      <vt:lpstr>Evaluation methods (cont…)</vt:lpstr>
      <vt:lpstr>Classification measures</vt:lpstr>
      <vt:lpstr>Precision and recall measures</vt:lpstr>
      <vt:lpstr>Precision and recall measures (cont…)</vt:lpstr>
      <vt:lpstr>An example</vt:lpstr>
      <vt:lpstr>F1-value (also called F1-score)</vt:lpstr>
      <vt:lpstr>Receive operating characteristics curve</vt:lpstr>
      <vt:lpstr>Sensitivity and Specificity</vt:lpstr>
      <vt:lpstr>Example ROC curves</vt:lpstr>
      <vt:lpstr>Area under the curve (AUC)</vt:lpstr>
      <vt:lpstr>Drawing an ROC curve</vt:lpstr>
      <vt:lpstr>Another evaluation method:    Scoring and ranking</vt:lpstr>
      <vt:lpstr>Ranking and lift analysis</vt:lpstr>
      <vt:lpstr>An example</vt:lpstr>
      <vt:lpstr>An example</vt:lpstr>
      <vt:lpstr>Lift curve</vt:lpstr>
      <vt:lpstr>PowerPoint Presentation</vt:lpstr>
      <vt:lpstr>Classification</vt:lpstr>
      <vt:lpstr>PowerPoint Presentation</vt:lpstr>
      <vt:lpstr>Lazy learners</vt:lpstr>
      <vt:lpstr>An Example</vt:lpstr>
      <vt:lpstr>Distance Matrix</vt:lpstr>
      <vt:lpstr>Using Distance Matrix for Classification</vt:lpstr>
      <vt:lpstr>Distance Matrix</vt:lpstr>
      <vt:lpstr>K-nearest Neighbors</vt:lpstr>
      <vt:lpstr>Distance Matrix</vt:lpstr>
      <vt:lpstr>PowerPoint Presentation</vt:lpstr>
      <vt:lpstr>Advantages and Disadvantages of KNN</vt:lpstr>
      <vt:lpstr>K-NN classifier schematic</vt:lpstr>
      <vt:lpstr>K-NN classifier Issues</vt:lpstr>
      <vt:lpstr>Classification and Gradient Descent</vt:lpstr>
      <vt:lpstr>Cost in Classification</vt:lpstr>
      <vt:lpstr>Step 1 – Model Predicts</vt:lpstr>
      <vt:lpstr>Step 2 – Correct Probabilities</vt:lpstr>
      <vt:lpstr>Step 3 – Take Log</vt:lpstr>
      <vt:lpstr>Step 4 - Tally</vt:lpstr>
      <vt:lpstr>Step 5 – Gradient Descent Update Weights</vt:lpstr>
      <vt:lpstr>Gradient Descent – One step</vt:lpstr>
      <vt:lpstr>Step 5 – Gradient Descent Update Weights</vt:lpstr>
      <vt:lpstr>Step 5 – Gradient Descent Update Weights</vt:lpstr>
      <vt:lpstr>Classification and Gradient Descent</vt:lpstr>
      <vt:lpstr>Multi-way Classification</vt:lpstr>
      <vt:lpstr>Multiway Classification</vt:lpstr>
      <vt:lpstr>Multiple Class Classification</vt:lpstr>
      <vt:lpstr>Step 1 – generate Logits</vt:lpstr>
      <vt:lpstr>Step 2 – Softmax</vt:lpstr>
      <vt:lpstr>Softmax Example (Replace NN with Log. Reg.)</vt:lpstr>
      <vt:lpstr>Step 3 – Labeling: Cross Entropy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and Classification</dc:title>
  <dc:creator>Akeem Semper</dc:creator>
  <cp:lastModifiedBy>Dong Ye</cp:lastModifiedBy>
  <cp:revision>17</cp:revision>
  <dcterms:created xsi:type="dcterms:W3CDTF">2022-01-20T17:54:42Z</dcterms:created>
  <dcterms:modified xsi:type="dcterms:W3CDTF">2024-07-24T14:17:52Z</dcterms:modified>
</cp:coreProperties>
</file>